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Roboto Medium"/>
      <p:regular r:id="rId31"/>
      <p:bold r:id="rId32"/>
      <p:italic r:id="rId33"/>
      <p:bold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edium-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RobotoMedium-italic.fntdata"/><Relationship Id="rId10" Type="http://schemas.openxmlformats.org/officeDocument/2006/relationships/slide" Target="slides/slide5.xml"/><Relationship Id="rId32" Type="http://schemas.openxmlformats.org/officeDocument/2006/relationships/font" Target="fonts/RobotoMedium-bold.fntdata"/><Relationship Id="rId13" Type="http://schemas.openxmlformats.org/officeDocument/2006/relationships/slide" Target="slides/slide8.xml"/><Relationship Id="rId35" Type="http://schemas.openxmlformats.org/officeDocument/2006/relationships/font" Target="fonts/RobotoMono-regular.fntdata"/><Relationship Id="rId12" Type="http://schemas.openxmlformats.org/officeDocument/2006/relationships/slide" Target="slides/slide7.xml"/><Relationship Id="rId34" Type="http://schemas.openxmlformats.org/officeDocument/2006/relationships/font" Target="fonts/RobotoMedium-boldItalic.fntdata"/><Relationship Id="rId15" Type="http://schemas.openxmlformats.org/officeDocument/2006/relationships/slide" Target="slides/slide10.xml"/><Relationship Id="rId37" Type="http://schemas.openxmlformats.org/officeDocument/2006/relationships/font" Target="fonts/RobotoMono-italic.fntdata"/><Relationship Id="rId14" Type="http://schemas.openxmlformats.org/officeDocument/2006/relationships/slide" Target="slides/slide9.xml"/><Relationship Id="rId36" Type="http://schemas.openxmlformats.org/officeDocument/2006/relationships/font" Target="fonts/RobotoMon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Mon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a98b521c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a98b521c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a98b521c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a98b521c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a98b521c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1a98b521c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a98b521c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a98b521c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a98b521c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a98b521c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a98b521c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a98b521c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b4278a6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b4278a6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a98b521c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a98b521c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b4278a6d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b4278a6d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b4278a6d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b4278a6d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f4765f37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f4765f37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b4278a6d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b4278a6d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a98b521c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a98b521c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45bce086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f45bce086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f4765f37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f4765f37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a98b521c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a98b521c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a98b521c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a98b521c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f4765f379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4765f379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a98b521c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a98b521c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a98b521c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a98b521c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1" y="-14503"/>
            <a:ext cx="9144003" cy="5139057"/>
          </a:xfrm>
          <a:prstGeom prst="rect">
            <a:avLst/>
          </a:prstGeom>
          <a:noFill/>
          <a:ln>
            <a:noFill/>
          </a:ln>
        </p:spPr>
      </p:pic>
      <p:sp>
        <p:nvSpPr>
          <p:cNvPr id="11" name="Google Shape;11;p2"/>
          <p:cNvSpPr txBox="1"/>
          <p:nvPr>
            <p:ph idx="1" type="subTitle"/>
          </p:nvPr>
        </p:nvSpPr>
        <p:spPr>
          <a:xfrm>
            <a:off x="1548525" y="4304725"/>
            <a:ext cx="3067500" cy="2859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1400"/>
              <a:buFont typeface="Roboto"/>
              <a:buNone/>
              <a:defRPr sz="1400">
                <a:solidFill>
                  <a:schemeClr val="lt1"/>
                </a:solidFill>
                <a:latin typeface="Roboto"/>
                <a:ea typeface="Roboto"/>
                <a:cs typeface="Roboto"/>
                <a:sym typeface="Roboto"/>
              </a:defRPr>
            </a:lvl1pPr>
            <a:lvl2pPr lvl="1">
              <a:lnSpc>
                <a:spcPct val="100000"/>
              </a:lnSpc>
              <a:spcBef>
                <a:spcPts val="0"/>
              </a:spcBef>
              <a:spcAft>
                <a:spcPts val="0"/>
              </a:spcAft>
              <a:buSzPts val="1100"/>
              <a:buNone/>
              <a:defRPr sz="1100"/>
            </a:lvl2pPr>
            <a:lvl3pPr lvl="2">
              <a:lnSpc>
                <a:spcPct val="100000"/>
              </a:lnSpc>
              <a:spcBef>
                <a:spcPts val="0"/>
              </a:spcBef>
              <a:spcAft>
                <a:spcPts val="0"/>
              </a:spcAft>
              <a:buSzPts val="1100"/>
              <a:buNone/>
              <a:defRPr sz="1100"/>
            </a:lvl3pPr>
            <a:lvl4pPr lvl="3">
              <a:lnSpc>
                <a:spcPct val="100000"/>
              </a:lnSpc>
              <a:spcBef>
                <a:spcPts val="0"/>
              </a:spcBef>
              <a:spcAft>
                <a:spcPts val="0"/>
              </a:spcAft>
              <a:buSzPts val="1100"/>
              <a:buNone/>
              <a:defRPr sz="1100"/>
            </a:lvl4pPr>
            <a:lvl5pPr lvl="4">
              <a:lnSpc>
                <a:spcPct val="100000"/>
              </a:lnSpc>
              <a:spcBef>
                <a:spcPts val="0"/>
              </a:spcBef>
              <a:spcAft>
                <a:spcPts val="0"/>
              </a:spcAft>
              <a:buSzPts val="1100"/>
              <a:buNone/>
              <a:defRPr sz="1100"/>
            </a:lvl5pPr>
            <a:lvl6pPr lvl="5">
              <a:lnSpc>
                <a:spcPct val="100000"/>
              </a:lnSpc>
              <a:spcBef>
                <a:spcPts val="0"/>
              </a:spcBef>
              <a:spcAft>
                <a:spcPts val="0"/>
              </a:spcAft>
              <a:buSzPts val="1100"/>
              <a:buNone/>
              <a:defRPr sz="1100"/>
            </a:lvl6pPr>
            <a:lvl7pPr lvl="6">
              <a:lnSpc>
                <a:spcPct val="100000"/>
              </a:lnSpc>
              <a:spcBef>
                <a:spcPts val="0"/>
              </a:spcBef>
              <a:spcAft>
                <a:spcPts val="0"/>
              </a:spcAft>
              <a:buSzPts val="1100"/>
              <a:buNone/>
              <a:defRPr sz="1100"/>
            </a:lvl7pPr>
            <a:lvl8pPr lvl="7">
              <a:lnSpc>
                <a:spcPct val="100000"/>
              </a:lnSpc>
              <a:spcBef>
                <a:spcPts val="0"/>
              </a:spcBef>
              <a:spcAft>
                <a:spcPts val="0"/>
              </a:spcAft>
              <a:buSzPts val="1100"/>
              <a:buNone/>
              <a:defRPr sz="1100"/>
            </a:lvl8pPr>
            <a:lvl9pPr lvl="8">
              <a:lnSpc>
                <a:spcPct val="100000"/>
              </a:lnSpc>
              <a:spcBef>
                <a:spcPts val="0"/>
              </a:spcBef>
              <a:spcAft>
                <a:spcPts val="0"/>
              </a:spcAft>
              <a:buSzPts val="1100"/>
              <a:buNone/>
              <a:defRPr sz="11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3">
            <a:alphaModFix/>
          </a:blip>
          <a:stretch>
            <a:fillRect/>
          </a:stretch>
        </p:blipFill>
        <p:spPr>
          <a:xfrm>
            <a:off x="602800" y="1557700"/>
            <a:ext cx="251850" cy="251850"/>
          </a:xfrm>
          <a:prstGeom prst="rect">
            <a:avLst/>
          </a:prstGeom>
          <a:noFill/>
          <a:ln>
            <a:noFill/>
          </a:ln>
        </p:spPr>
      </p:pic>
      <p:sp>
        <p:nvSpPr>
          <p:cNvPr id="14" name="Google Shape;14;p2"/>
          <p:cNvSpPr txBox="1"/>
          <p:nvPr/>
        </p:nvSpPr>
        <p:spPr>
          <a:xfrm>
            <a:off x="854650" y="1483525"/>
            <a:ext cx="17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GitHub Education</a:t>
            </a:r>
            <a:endParaRPr>
              <a:solidFill>
                <a:schemeClr val="lt1"/>
              </a:solidFill>
            </a:endParaRPr>
          </a:p>
        </p:txBody>
      </p:sp>
      <p:sp>
        <p:nvSpPr>
          <p:cNvPr id="15" name="Google Shape;15;p2"/>
          <p:cNvSpPr txBox="1"/>
          <p:nvPr/>
        </p:nvSpPr>
        <p:spPr>
          <a:xfrm>
            <a:off x="602800" y="4263025"/>
            <a:ext cx="128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Presented by</a:t>
            </a:r>
            <a:endParaRPr sz="12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pic>
        <p:nvPicPr>
          <p:cNvPr id="51" name="Google Shape;51;p11"/>
          <p:cNvPicPr preferRelativeResize="0"/>
          <p:nvPr/>
        </p:nvPicPr>
        <p:blipFill>
          <a:blip r:embed="rId2">
            <a:alphaModFix/>
          </a:blip>
          <a:stretch>
            <a:fillRect/>
          </a:stretch>
        </p:blipFill>
        <p:spPr>
          <a:xfrm>
            <a:off x="137625" y="125125"/>
            <a:ext cx="8868751" cy="5187861"/>
          </a:xfrm>
          <a:prstGeom prst="rect">
            <a:avLst/>
          </a:prstGeom>
          <a:noFill/>
          <a:ln>
            <a:noFill/>
          </a:ln>
        </p:spPr>
      </p:pic>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Font typeface="Roboto"/>
              <a:buChar char="●"/>
              <a:defRPr>
                <a:latin typeface="Roboto"/>
                <a:ea typeface="Roboto"/>
                <a:cs typeface="Roboto"/>
                <a:sym typeface="Roboto"/>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Font typeface="Roboto"/>
              <a:buChar char="■"/>
              <a:defRPr>
                <a:latin typeface="Roboto"/>
                <a:ea typeface="Roboto"/>
                <a:cs typeface="Roboto"/>
                <a:sym typeface="Roboto"/>
              </a:defRPr>
            </a:lvl3pPr>
            <a:lvl4pPr indent="-317500" lvl="3" marL="1828800" algn="ctr">
              <a:spcBef>
                <a:spcPts val="0"/>
              </a:spcBef>
              <a:spcAft>
                <a:spcPts val="0"/>
              </a:spcAft>
              <a:buSzPts val="1400"/>
              <a:buFont typeface="Roboto"/>
              <a:buChar char="●"/>
              <a:defRPr>
                <a:latin typeface="Roboto"/>
                <a:ea typeface="Roboto"/>
                <a:cs typeface="Roboto"/>
                <a:sym typeface="Roboto"/>
              </a:defRPr>
            </a:lvl4pPr>
            <a:lvl5pPr indent="-317500" lvl="4" marL="2286000" algn="ctr">
              <a:spcBef>
                <a:spcPts val="0"/>
              </a:spcBef>
              <a:spcAft>
                <a:spcPts val="0"/>
              </a:spcAft>
              <a:buSzPts val="1400"/>
              <a:buFont typeface="Roboto"/>
              <a:buChar char="○"/>
              <a:defRPr>
                <a:latin typeface="Roboto"/>
                <a:ea typeface="Roboto"/>
                <a:cs typeface="Roboto"/>
                <a:sym typeface="Roboto"/>
              </a:defRPr>
            </a:lvl5pPr>
            <a:lvl6pPr indent="-317500" lvl="5" marL="2743200" algn="ctr">
              <a:spcBef>
                <a:spcPts val="0"/>
              </a:spcBef>
              <a:spcAft>
                <a:spcPts val="0"/>
              </a:spcAft>
              <a:buSzPts val="1400"/>
              <a:buFont typeface="Roboto"/>
              <a:buChar char="■"/>
              <a:defRPr>
                <a:latin typeface="Roboto"/>
                <a:ea typeface="Roboto"/>
                <a:cs typeface="Roboto"/>
                <a:sym typeface="Roboto"/>
              </a:defRPr>
            </a:lvl6pPr>
            <a:lvl7pPr indent="-317500" lvl="6" marL="3200400" algn="ctr">
              <a:spcBef>
                <a:spcPts val="0"/>
              </a:spcBef>
              <a:spcAft>
                <a:spcPts val="0"/>
              </a:spcAft>
              <a:buSzPts val="1400"/>
              <a:buFont typeface="Roboto"/>
              <a:buChar char="●"/>
              <a:defRPr>
                <a:latin typeface="Roboto"/>
                <a:ea typeface="Roboto"/>
                <a:cs typeface="Roboto"/>
                <a:sym typeface="Roboto"/>
              </a:defRPr>
            </a:lvl7pPr>
            <a:lvl8pPr indent="-317500" lvl="7" marL="3657600" algn="ctr">
              <a:spcBef>
                <a:spcPts val="0"/>
              </a:spcBef>
              <a:spcAft>
                <a:spcPts val="0"/>
              </a:spcAft>
              <a:buSzPts val="1400"/>
              <a:buFont typeface="Roboto"/>
              <a:buChar char="○"/>
              <a:defRPr>
                <a:latin typeface="Roboto"/>
                <a:ea typeface="Roboto"/>
                <a:cs typeface="Roboto"/>
                <a:sym typeface="Roboto"/>
              </a:defRPr>
            </a:lvl8pPr>
            <a:lvl9pPr indent="-317500" lvl="8" marL="4114800" algn="ctr">
              <a:spcBef>
                <a:spcPts val="0"/>
              </a:spcBef>
              <a:spcAft>
                <a:spcPts val="0"/>
              </a:spcAft>
              <a:buSzPts val="1400"/>
              <a:buFont typeface="Roboto"/>
              <a:buChar char="■"/>
              <a:defRPr>
                <a:latin typeface="Roboto"/>
                <a:ea typeface="Roboto"/>
                <a:cs typeface="Roboto"/>
                <a:sym typeface="Roboto"/>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12"/>
          <p:cNvPicPr preferRelativeResize="0"/>
          <p:nvPr/>
        </p:nvPicPr>
        <p:blipFill>
          <a:blip r:embed="rId2">
            <a:alphaModFix/>
          </a:blip>
          <a:stretch>
            <a:fillRect/>
          </a:stretch>
        </p:blipFill>
        <p:spPr>
          <a:xfrm>
            <a:off x="8463342" y="76200"/>
            <a:ext cx="452065"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ucation 2.0" type="secHead">
  <p:cSld name="SECTION_HEADER">
    <p:spTree>
      <p:nvGrpSpPr>
        <p:cNvPr id="16" name="Shape 16"/>
        <p:cNvGrpSpPr/>
        <p:nvPr/>
      </p:nvGrpSpPr>
      <p:grpSpPr>
        <a:xfrm>
          <a:off x="0" y="0"/>
          <a:ext cx="0" cy="0"/>
          <a:chOff x="0" y="0"/>
          <a:chExt cx="0" cy="0"/>
        </a:xfrm>
      </p:grpSpPr>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a:blip r:embed="rId2">
            <a:alphaModFix/>
          </a:blip>
          <a:stretch>
            <a:fillRect/>
          </a:stretch>
        </p:blipFill>
        <p:spPr>
          <a:xfrm>
            <a:off x="137625" y="125125"/>
            <a:ext cx="8868751" cy="51878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Roboto"/>
              <a:buChar char="●"/>
              <a:defRPr>
                <a:latin typeface="Roboto"/>
                <a:ea typeface="Roboto"/>
                <a:cs typeface="Roboto"/>
                <a:sym typeface="Roboto"/>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8463342" y="76200"/>
            <a:ext cx="452065"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Font typeface="Roboto"/>
              <a:buChar char="●"/>
              <a:defRPr sz="1200">
                <a:latin typeface="Roboto"/>
                <a:ea typeface="Roboto"/>
                <a:cs typeface="Roboto"/>
                <a:sym typeface="Roboto"/>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6"/>
          <p:cNvPicPr preferRelativeResize="0"/>
          <p:nvPr/>
        </p:nvPicPr>
        <p:blipFill>
          <a:blip r:embed="rId2">
            <a:alphaModFix/>
          </a:blip>
          <a:stretch>
            <a:fillRect/>
          </a:stretch>
        </p:blipFill>
        <p:spPr>
          <a:xfrm>
            <a:off x="8463342" y="76200"/>
            <a:ext cx="452065" cy="5143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Roboto"/>
              <a:buChar char="●"/>
              <a:defRPr sz="1200">
                <a:latin typeface="Roboto"/>
                <a:ea typeface="Roboto"/>
                <a:cs typeface="Roboto"/>
                <a:sym typeface="Roboto"/>
              </a:defRPr>
            </a:lvl1pPr>
            <a:lvl2pPr indent="-304800" lvl="1" marL="914400">
              <a:spcBef>
                <a:spcPts val="0"/>
              </a:spcBef>
              <a:spcAft>
                <a:spcPts val="0"/>
              </a:spcAft>
              <a:buSzPts val="1200"/>
              <a:buFont typeface="Roboto"/>
              <a:buChar char="○"/>
              <a:defRPr sz="1200">
                <a:latin typeface="Roboto"/>
                <a:ea typeface="Roboto"/>
                <a:cs typeface="Roboto"/>
                <a:sym typeface="Roboto"/>
              </a:defRPr>
            </a:lvl2pPr>
            <a:lvl3pPr indent="-304800" lvl="2" marL="1371600">
              <a:spcBef>
                <a:spcPts val="0"/>
              </a:spcBef>
              <a:spcAft>
                <a:spcPts val="0"/>
              </a:spcAft>
              <a:buSzPts val="1200"/>
              <a:buFont typeface="Roboto"/>
              <a:buChar char="■"/>
              <a:defRPr sz="1200">
                <a:latin typeface="Roboto"/>
                <a:ea typeface="Roboto"/>
                <a:cs typeface="Roboto"/>
                <a:sym typeface="Roboto"/>
              </a:defRPr>
            </a:lvl3pPr>
            <a:lvl4pPr indent="-304800" lvl="3" marL="1828800">
              <a:spcBef>
                <a:spcPts val="0"/>
              </a:spcBef>
              <a:spcAft>
                <a:spcPts val="0"/>
              </a:spcAft>
              <a:buSzPts val="1200"/>
              <a:buFont typeface="Roboto"/>
              <a:buChar char="●"/>
              <a:defRPr sz="1200">
                <a:latin typeface="Roboto"/>
                <a:ea typeface="Roboto"/>
                <a:cs typeface="Roboto"/>
                <a:sym typeface="Roboto"/>
              </a:defRPr>
            </a:lvl4pPr>
            <a:lvl5pPr indent="-304800" lvl="4" marL="2286000">
              <a:spcBef>
                <a:spcPts val="0"/>
              </a:spcBef>
              <a:spcAft>
                <a:spcPts val="0"/>
              </a:spcAft>
              <a:buSzPts val="1200"/>
              <a:buFont typeface="Roboto"/>
              <a:buChar char="○"/>
              <a:defRPr sz="1200">
                <a:latin typeface="Roboto"/>
                <a:ea typeface="Roboto"/>
                <a:cs typeface="Roboto"/>
                <a:sym typeface="Roboto"/>
              </a:defRPr>
            </a:lvl5pPr>
            <a:lvl6pPr indent="-304800" lvl="5" marL="2743200">
              <a:spcBef>
                <a:spcPts val="0"/>
              </a:spcBef>
              <a:spcAft>
                <a:spcPts val="0"/>
              </a:spcAft>
              <a:buSzPts val="1200"/>
              <a:buFont typeface="Roboto"/>
              <a:buChar char="■"/>
              <a:defRPr sz="1200">
                <a:latin typeface="Roboto"/>
                <a:ea typeface="Roboto"/>
                <a:cs typeface="Roboto"/>
                <a:sym typeface="Roboto"/>
              </a:defRPr>
            </a:lvl6pPr>
            <a:lvl7pPr indent="-304800" lvl="6" marL="3200400">
              <a:spcBef>
                <a:spcPts val="0"/>
              </a:spcBef>
              <a:spcAft>
                <a:spcPts val="0"/>
              </a:spcAft>
              <a:buSzPts val="1200"/>
              <a:buFont typeface="Roboto"/>
              <a:buChar char="●"/>
              <a:defRPr sz="1200">
                <a:latin typeface="Roboto"/>
                <a:ea typeface="Roboto"/>
                <a:cs typeface="Roboto"/>
                <a:sym typeface="Roboto"/>
              </a:defRPr>
            </a:lvl7pPr>
            <a:lvl8pPr indent="-304800" lvl="7" marL="3657600">
              <a:spcBef>
                <a:spcPts val="0"/>
              </a:spcBef>
              <a:spcAft>
                <a:spcPts val="0"/>
              </a:spcAft>
              <a:buSzPts val="1200"/>
              <a:buFont typeface="Roboto"/>
              <a:buChar char="○"/>
              <a:defRPr sz="1200">
                <a:latin typeface="Roboto"/>
                <a:ea typeface="Roboto"/>
                <a:cs typeface="Roboto"/>
                <a:sym typeface="Roboto"/>
              </a:defRPr>
            </a:lvl8pPr>
            <a:lvl9pPr indent="-304800" lvl="8" marL="4114800">
              <a:spcBef>
                <a:spcPts val="0"/>
              </a:spcBef>
              <a:spcAft>
                <a:spcPts val="0"/>
              </a:spcAft>
              <a:buSzPts val="1200"/>
              <a:buFont typeface="Roboto"/>
              <a:buChar char="■"/>
              <a:defRPr sz="1200">
                <a:latin typeface="Roboto"/>
                <a:ea typeface="Roboto"/>
                <a:cs typeface="Roboto"/>
                <a:sym typeface="Roboto"/>
              </a:defRPr>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5" name="Google Shape;35;p7"/>
          <p:cNvPicPr preferRelativeResize="0"/>
          <p:nvPr/>
        </p:nvPicPr>
        <p:blipFill>
          <a:blip r:embed="rId2">
            <a:alphaModFix/>
          </a:blip>
          <a:stretch>
            <a:fillRect/>
          </a:stretch>
        </p:blipFill>
        <p:spPr>
          <a:xfrm>
            <a:off x="8463342" y="76200"/>
            <a:ext cx="452065" cy="5143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8"/>
          <p:cNvPicPr preferRelativeResize="0"/>
          <p:nvPr/>
        </p:nvPicPr>
        <p:blipFill>
          <a:blip r:embed="rId2">
            <a:alphaModFix/>
          </a:blip>
          <a:stretch>
            <a:fillRect/>
          </a:stretch>
        </p:blipFill>
        <p:spPr>
          <a:xfrm>
            <a:off x="137625" y="125125"/>
            <a:ext cx="8868751" cy="518786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a:buNone/>
              <a:defRPr>
                <a:latin typeface="Roboto"/>
                <a:ea typeface="Roboto"/>
                <a:cs typeface="Roboto"/>
                <a:sym typeface="Roboto"/>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10"/>
          <p:cNvPicPr preferRelativeResize="0"/>
          <p:nvPr/>
        </p:nvPicPr>
        <p:blipFill>
          <a:blip r:embed="rId2">
            <a:alphaModFix/>
          </a:blip>
          <a:stretch>
            <a:fillRect/>
          </a:stretch>
        </p:blipFill>
        <p:spPr>
          <a:xfrm>
            <a:off x="8463342" y="76200"/>
            <a:ext cx="452065"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24292E"/>
            </a:gs>
            <a:gs pos="100000">
              <a:srgbClr val="191919"/>
            </a:gs>
          </a:gsLst>
          <a:lin ang="10800025"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Char char="●"/>
              <a:defRPr sz="1800">
                <a:solidFill>
                  <a:schemeClr val="lt1"/>
                </a:solidFill>
              </a:defRPr>
            </a:lvl1pPr>
            <a:lvl2pPr indent="-317500" lvl="1" marL="9144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a:lnSpc>
                <a:spcPct val="115000"/>
              </a:lnSpc>
              <a:spcBef>
                <a:spcPts val="0"/>
              </a:spcBef>
              <a:spcAft>
                <a:spcPts val="0"/>
              </a:spcAft>
              <a:buClr>
                <a:schemeClr val="lt1"/>
              </a:buClr>
              <a:buSzPts val="1400"/>
              <a:buChar char="■"/>
              <a:defRPr>
                <a:solidFill>
                  <a:schemeClr val="lt1"/>
                </a:solidFill>
              </a:defRPr>
            </a:lvl3pPr>
            <a:lvl4pPr indent="-317500" lvl="3" marL="1828800">
              <a:lnSpc>
                <a:spcPct val="115000"/>
              </a:lnSpc>
              <a:spcBef>
                <a:spcPts val="0"/>
              </a:spcBef>
              <a:spcAft>
                <a:spcPts val="0"/>
              </a:spcAft>
              <a:buClr>
                <a:schemeClr val="lt1"/>
              </a:buClr>
              <a:buSzPts val="1400"/>
              <a:buChar char="●"/>
              <a:defRPr>
                <a:solidFill>
                  <a:schemeClr val="lt1"/>
                </a:solidFill>
              </a:defRPr>
            </a:lvl4pPr>
            <a:lvl5pPr indent="-317500" lvl="4" marL="2286000">
              <a:lnSpc>
                <a:spcPct val="115000"/>
              </a:lnSpc>
              <a:spcBef>
                <a:spcPts val="0"/>
              </a:spcBef>
              <a:spcAft>
                <a:spcPts val="0"/>
              </a:spcAft>
              <a:buClr>
                <a:schemeClr val="lt1"/>
              </a:buClr>
              <a:buSzPts val="1400"/>
              <a:buChar char="○"/>
              <a:defRPr>
                <a:solidFill>
                  <a:schemeClr val="lt1"/>
                </a:solidFill>
              </a:defRPr>
            </a:lvl5pPr>
            <a:lvl6pPr indent="-317500" lvl="5" marL="2743200">
              <a:lnSpc>
                <a:spcPct val="115000"/>
              </a:lnSpc>
              <a:spcBef>
                <a:spcPts val="0"/>
              </a:spcBef>
              <a:spcAft>
                <a:spcPts val="0"/>
              </a:spcAft>
              <a:buClr>
                <a:schemeClr val="lt1"/>
              </a:buClr>
              <a:buSzPts val="1400"/>
              <a:buChar char="■"/>
              <a:defRPr>
                <a:solidFill>
                  <a:schemeClr val="lt1"/>
                </a:solidFill>
              </a:defRPr>
            </a:lvl6pPr>
            <a:lvl7pPr indent="-317500" lvl="6" marL="3200400">
              <a:lnSpc>
                <a:spcPct val="115000"/>
              </a:lnSpc>
              <a:spcBef>
                <a:spcPts val="0"/>
              </a:spcBef>
              <a:spcAft>
                <a:spcPts val="0"/>
              </a:spcAft>
              <a:buClr>
                <a:schemeClr val="lt1"/>
              </a:buClr>
              <a:buSzPts val="1400"/>
              <a:buChar char="●"/>
              <a:defRPr>
                <a:solidFill>
                  <a:schemeClr val="lt1"/>
                </a:solidFill>
              </a:defRPr>
            </a:lvl7pPr>
            <a:lvl8pPr indent="-317500" lvl="7" marL="3657600">
              <a:lnSpc>
                <a:spcPct val="115000"/>
              </a:lnSpc>
              <a:spcBef>
                <a:spcPts val="0"/>
              </a:spcBef>
              <a:spcAft>
                <a:spcPts val="0"/>
              </a:spcAft>
              <a:buClr>
                <a:schemeClr val="lt1"/>
              </a:buClr>
              <a:buSzPts val="1400"/>
              <a:buChar char="○"/>
              <a:defRPr>
                <a:solidFill>
                  <a:schemeClr val="lt1"/>
                </a:solidFill>
              </a:defRPr>
            </a:lvl8pPr>
            <a:lvl9pPr indent="-317500" lvl="8" marL="4114800">
              <a:lnSpc>
                <a:spcPct val="115000"/>
              </a:lnSpc>
              <a:spcBef>
                <a:spcPts val="0"/>
              </a:spcBef>
              <a:spcAft>
                <a:spcPts val="0"/>
              </a:spcAft>
              <a:buClr>
                <a:schemeClr val="lt1"/>
              </a:buClr>
              <a:buSzPts val="1400"/>
              <a:buChar char="■"/>
              <a:defRPr>
                <a:solidFill>
                  <a:schemeClr val="lt1"/>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github.com/bryanmax9/MachineLearining-translationAgent" TargetMode="Externa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idx="1" type="subTitle"/>
          </p:nvPr>
        </p:nvSpPr>
        <p:spPr>
          <a:xfrm>
            <a:off x="1548525" y="4304725"/>
            <a:ext cx="3067500" cy="2859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770"/>
              <a:buNone/>
            </a:pPr>
            <a:r>
              <a:rPr lang="en" sz="1070"/>
              <a:t>Bryan Tineo Ccasani</a:t>
            </a:r>
            <a:endParaRPr sz="1070"/>
          </a:p>
        </p:txBody>
      </p:sp>
      <p:sp>
        <p:nvSpPr>
          <p:cNvPr id="63" name="Google Shape;63;p13"/>
          <p:cNvSpPr/>
          <p:nvPr/>
        </p:nvSpPr>
        <p:spPr>
          <a:xfrm>
            <a:off x="634984" y="2352838"/>
            <a:ext cx="4502512" cy="544709"/>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Translation Agent</a:t>
            </a:r>
          </a:p>
        </p:txBody>
      </p:sp>
      <p:pic>
        <p:nvPicPr>
          <p:cNvPr id="64" name="Google Shape;64;p13"/>
          <p:cNvPicPr preferRelativeResize="0"/>
          <p:nvPr/>
        </p:nvPicPr>
        <p:blipFill>
          <a:blip r:embed="rId3">
            <a:alphaModFix/>
          </a:blip>
          <a:stretch>
            <a:fillRect/>
          </a:stretch>
        </p:blipFill>
        <p:spPr>
          <a:xfrm>
            <a:off x="5736400" y="1351177"/>
            <a:ext cx="2702175" cy="2702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p:nvPr/>
        </p:nvSpPr>
        <p:spPr>
          <a:xfrm>
            <a:off x="818135" y="139423"/>
            <a:ext cx="7179956" cy="636719"/>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Advanced Features</a:t>
            </a:r>
          </a:p>
        </p:txBody>
      </p:sp>
      <p:sp>
        <p:nvSpPr>
          <p:cNvPr id="132" name="Google Shape;132;p22"/>
          <p:cNvSpPr txBox="1"/>
          <p:nvPr>
            <p:ph idx="4294967295" type="body"/>
          </p:nvPr>
        </p:nvSpPr>
        <p:spPr>
          <a:xfrm>
            <a:off x="0" y="1437875"/>
            <a:ext cx="5432100" cy="3614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t>Includes a second optional endpoint for “reflective translation” using a different model on the “app/app.py” file; you will need to adjust the “translator_sec()” function and associated Gradio interface elements. </a:t>
            </a:r>
            <a:endParaRPr b="1" sz="1400"/>
          </a:p>
          <a:p>
            <a:pPr indent="-317500" lvl="0" marL="457200" rtl="0" algn="l">
              <a:spcBef>
                <a:spcPts val="0"/>
              </a:spcBef>
              <a:spcAft>
                <a:spcPts val="0"/>
              </a:spcAft>
              <a:buSzPts val="1400"/>
              <a:buChar char="●"/>
            </a:pPr>
            <a:r>
              <a:rPr b="1" lang="en" sz="1400"/>
              <a:t>Provides a detailed comparison between the initial and final translations using diffing tools on the “app/process.py” file on the function named “diff_texts(text1,text2)” which is partially implemented.</a:t>
            </a:r>
            <a:endParaRPr b="1" sz="1400"/>
          </a:p>
          <a:p>
            <a:pPr indent="-317500" lvl="0" marL="457200" rtl="0" algn="l">
              <a:spcBef>
                <a:spcPts val="0"/>
              </a:spcBef>
              <a:spcAft>
                <a:spcPts val="0"/>
              </a:spcAft>
              <a:buSzPts val="1400"/>
              <a:buChar char="●"/>
            </a:pPr>
            <a:r>
              <a:rPr b="1" lang="en" sz="1400"/>
              <a:t>Integrates Gradio for an interactive web interface, allowing users to input text, configure options, and see results.</a:t>
            </a:r>
            <a:endParaRPr b="1" sz="1400"/>
          </a:p>
        </p:txBody>
      </p:sp>
      <p:pic>
        <p:nvPicPr>
          <p:cNvPr id="133" name="Google Shape;133;p22"/>
          <p:cNvPicPr preferRelativeResize="0"/>
          <p:nvPr/>
        </p:nvPicPr>
        <p:blipFill>
          <a:blip r:embed="rId3">
            <a:alphaModFix/>
          </a:blip>
          <a:stretch>
            <a:fillRect/>
          </a:stretch>
        </p:blipFill>
        <p:spPr>
          <a:xfrm>
            <a:off x="5432100" y="1901137"/>
            <a:ext cx="3525850" cy="1983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p:nvPr/>
        </p:nvSpPr>
        <p:spPr>
          <a:xfrm>
            <a:off x="346985" y="1747073"/>
            <a:ext cx="8450056" cy="1816323"/>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Key Code Components </a:t>
            </a:r>
            <a:br>
              <a:rPr b="1" i="0">
                <a:ln>
                  <a:noFill/>
                </a:ln>
                <a:gradFill>
                  <a:gsLst>
                    <a:gs pos="0">
                      <a:srgbClr val="5FFF72"/>
                    </a:gs>
                    <a:gs pos="100000">
                      <a:srgbClr val="ECFF2F"/>
                    </a:gs>
                  </a:gsLst>
                  <a:lin ang="18900044" scaled="0"/>
                </a:gradFill>
                <a:latin typeface="Roboto"/>
              </a:rPr>
            </a:br>
            <a:r>
              <a:rPr b="1" i="0">
                <a:ln>
                  <a:noFill/>
                </a:ln>
                <a:gradFill>
                  <a:gsLst>
                    <a:gs pos="0">
                      <a:srgbClr val="5FFF72"/>
                    </a:gs>
                    <a:gs pos="100000">
                      <a:srgbClr val="ECFF2F"/>
                    </a:gs>
                  </a:gsLst>
                  <a:lin ang="18900044" scaled="0"/>
                </a:gradFill>
                <a:latin typeface="Roboto"/>
              </a:rPr>
              <a:t>      and Their Roles</a:t>
            </a:r>
          </a:p>
        </p:txBody>
      </p:sp>
      <p:pic>
        <p:nvPicPr>
          <p:cNvPr id="139" name="Google Shape;139;p23"/>
          <p:cNvPicPr preferRelativeResize="0"/>
          <p:nvPr/>
        </p:nvPicPr>
        <p:blipFill>
          <a:blip r:embed="rId3">
            <a:alphaModFix/>
          </a:blip>
          <a:stretch>
            <a:fillRect/>
          </a:stretch>
        </p:blipFill>
        <p:spPr>
          <a:xfrm>
            <a:off x="3290677" y="-320850"/>
            <a:ext cx="2562650" cy="2562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p:nvPr/>
        </p:nvSpPr>
        <p:spPr>
          <a:xfrm>
            <a:off x="667925" y="381050"/>
            <a:ext cx="7175210" cy="1004650"/>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app.py</a:t>
            </a:r>
            <a:br>
              <a:rPr b="1" i="0">
                <a:ln>
                  <a:noFill/>
                </a:ln>
                <a:gradFill>
                  <a:gsLst>
                    <a:gs pos="0">
                      <a:srgbClr val="5FFF72"/>
                    </a:gs>
                    <a:gs pos="100000">
                      <a:srgbClr val="ECFF2F"/>
                    </a:gs>
                  </a:gsLst>
                  <a:lin ang="18900044" scaled="0"/>
                </a:gradFill>
                <a:latin typeface="Roboto"/>
              </a:rPr>
            </a:br>
            <a:r>
              <a:rPr b="1" i="0">
                <a:ln>
                  <a:noFill/>
                </a:ln>
                <a:gradFill>
                  <a:gsLst>
                    <a:gs pos="0">
                      <a:srgbClr val="5FFF72"/>
                    </a:gs>
                    <a:gs pos="100000">
                      <a:srgbClr val="ECFF2F"/>
                    </a:gs>
                  </a:gsLst>
                  <a:lin ang="18900044" scaled="0"/>
                </a:gradFill>
                <a:latin typeface="Roboto"/>
              </a:rPr>
              <a:t>(Application Frontend and Main Logic)</a:t>
            </a:r>
          </a:p>
        </p:txBody>
      </p:sp>
      <p:sp>
        <p:nvSpPr>
          <p:cNvPr id="145" name="Google Shape;145;p24"/>
          <p:cNvSpPr txBox="1"/>
          <p:nvPr>
            <p:ph idx="4294967295" type="body"/>
          </p:nvPr>
        </p:nvSpPr>
        <p:spPr>
          <a:xfrm>
            <a:off x="843950" y="1934675"/>
            <a:ext cx="6516300" cy="3131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huanik(): </a:t>
            </a:r>
            <a:r>
              <a:rPr lang="en" sz="1700"/>
              <a:t>Handles the core translation workflow, calling the backend functions to generate translations and reflections.</a:t>
            </a:r>
            <a:endParaRPr sz="1700"/>
          </a:p>
          <a:p>
            <a:pPr indent="-336550" lvl="0" marL="457200" rtl="0" algn="l">
              <a:spcBef>
                <a:spcPts val="0"/>
              </a:spcBef>
              <a:spcAft>
                <a:spcPts val="0"/>
              </a:spcAft>
              <a:buSzPts val="1700"/>
              <a:buChar char="●"/>
            </a:pPr>
            <a:r>
              <a:rPr b="1" lang="en" sz="1700"/>
              <a:t>read_doc(): </a:t>
            </a:r>
            <a:r>
              <a:rPr lang="en" sz="1700"/>
              <a:t> Extracts text from various file formats (PDF, DOCX, TXT)</a:t>
            </a:r>
            <a:endParaRPr sz="1700"/>
          </a:p>
          <a:p>
            <a:pPr indent="-336550" lvl="0" marL="457200" rtl="0" algn="l">
              <a:spcBef>
                <a:spcPts val="0"/>
              </a:spcBef>
              <a:spcAft>
                <a:spcPts val="0"/>
              </a:spcAft>
              <a:buSzPts val="1700"/>
              <a:buChar char="●"/>
            </a:pPr>
            <a:r>
              <a:rPr b="1" lang="en" sz="1700"/>
              <a:t>diff_texts(): </a:t>
            </a:r>
            <a:r>
              <a:rPr lang="en" sz="1700"/>
              <a:t>Highlights differences between initial and final translations for user insights.</a:t>
            </a:r>
            <a:endParaRPr sz="1700"/>
          </a:p>
          <a:p>
            <a:pPr indent="-336550" lvl="0" marL="457200" rtl="0" algn="l">
              <a:spcBef>
                <a:spcPts val="0"/>
              </a:spcBef>
              <a:spcAft>
                <a:spcPts val="0"/>
              </a:spcAft>
              <a:buSzPts val="1700"/>
              <a:buChar char="●"/>
            </a:pPr>
            <a:r>
              <a:rPr b="1" lang="en" sz="1700"/>
              <a:t>switch(): </a:t>
            </a:r>
            <a:r>
              <a:rPr lang="en" sz="1700"/>
              <a:t>Allows swapping source and target languages in the UI.</a:t>
            </a:r>
            <a:endParaRPr sz="1700"/>
          </a:p>
          <a:p>
            <a:pPr indent="-336550" lvl="0" marL="457200" rtl="0" algn="l">
              <a:spcBef>
                <a:spcPts val="0"/>
              </a:spcBef>
              <a:spcAft>
                <a:spcPts val="0"/>
              </a:spcAft>
              <a:buSzPts val="1700"/>
              <a:buChar char="●"/>
            </a:pPr>
            <a:r>
              <a:rPr b="1" lang="en" sz="1700"/>
              <a:t>Gradio.Blocks: </a:t>
            </a:r>
            <a:r>
              <a:rPr lang="en" sz="1700"/>
              <a:t>Creates a web-based UI where users can interact with the app</a:t>
            </a:r>
            <a:endParaRPr sz="1700"/>
          </a:p>
        </p:txBody>
      </p:sp>
      <p:sp>
        <p:nvSpPr>
          <p:cNvPr id="146" name="Google Shape;146;p24"/>
          <p:cNvSpPr txBox="1"/>
          <p:nvPr>
            <p:ph idx="4294967295" type="body"/>
          </p:nvPr>
        </p:nvSpPr>
        <p:spPr>
          <a:xfrm>
            <a:off x="843950" y="1555300"/>
            <a:ext cx="7586400" cy="54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t>Purpose: </a:t>
            </a:r>
            <a:r>
              <a:rPr lang="en" sz="1400"/>
              <a:t>Defines the user interface and connects it to backend processing.</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p:nvPr/>
        </p:nvSpPr>
        <p:spPr>
          <a:xfrm>
            <a:off x="1822838" y="330200"/>
            <a:ext cx="5594965" cy="850751"/>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process.py</a:t>
            </a:r>
            <a:br>
              <a:rPr b="1" i="0">
                <a:ln>
                  <a:noFill/>
                </a:ln>
                <a:gradFill>
                  <a:gsLst>
                    <a:gs pos="0">
                      <a:srgbClr val="5FFF72"/>
                    </a:gs>
                    <a:gs pos="100000">
                      <a:srgbClr val="ECFF2F"/>
                    </a:gs>
                  </a:gsLst>
                  <a:lin ang="18900044" scaled="0"/>
                </a:gradFill>
                <a:latin typeface="Roboto"/>
              </a:rPr>
            </a:br>
            <a:r>
              <a:rPr b="1" i="0">
                <a:ln>
                  <a:noFill/>
                </a:ln>
                <a:gradFill>
                  <a:gsLst>
                    <a:gs pos="0">
                      <a:srgbClr val="5FFF72"/>
                    </a:gs>
                    <a:gs pos="100000">
                      <a:srgbClr val="ECFF2F"/>
                    </a:gs>
                  </a:gsLst>
                  <a:lin ang="18900044" scaled="0"/>
                </a:gradFill>
                <a:latin typeface="Roboto"/>
              </a:rPr>
              <a:t>(Backend Logic for Translation Workflow)</a:t>
            </a:r>
          </a:p>
        </p:txBody>
      </p:sp>
      <p:sp>
        <p:nvSpPr>
          <p:cNvPr id="152" name="Google Shape;152;p25"/>
          <p:cNvSpPr txBox="1"/>
          <p:nvPr>
            <p:ph idx="4294967295" type="body"/>
          </p:nvPr>
        </p:nvSpPr>
        <p:spPr>
          <a:xfrm>
            <a:off x="1410475" y="1972850"/>
            <a:ext cx="6419700" cy="2945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translator</a:t>
            </a:r>
            <a:r>
              <a:rPr b="1" lang="en" sz="1700"/>
              <a:t>(): </a:t>
            </a:r>
            <a:r>
              <a:rPr lang="en" sz="1700"/>
              <a:t>Executes the primary translation process using OpenAI APIs. Handles text chunking for large inputs and calls “one_chunk…” or “multichunk_…” functions based on token limits.</a:t>
            </a:r>
            <a:endParaRPr sz="1700"/>
          </a:p>
          <a:p>
            <a:pPr indent="-336550" lvl="0" marL="457200" rtl="0" algn="l">
              <a:spcBef>
                <a:spcPts val="0"/>
              </a:spcBef>
              <a:spcAft>
                <a:spcPts val="0"/>
              </a:spcAft>
              <a:buSzPts val="1700"/>
              <a:buChar char="●"/>
            </a:pPr>
            <a:r>
              <a:rPr b="1" lang="en" sz="1700"/>
              <a:t>translator_sec</a:t>
            </a:r>
            <a:r>
              <a:rPr b="1" lang="en" sz="1700"/>
              <a:t>(): </a:t>
            </a:r>
            <a:r>
              <a:rPr lang="en" sz="1700"/>
              <a:t> Adds support for a secondary endpoint (e.g., another LLM model) for enhanced reflection.</a:t>
            </a:r>
            <a:endParaRPr sz="1700"/>
          </a:p>
          <a:p>
            <a:pPr indent="-336550" lvl="0" marL="457200" rtl="0" algn="l">
              <a:spcBef>
                <a:spcPts val="0"/>
              </a:spcBef>
              <a:spcAft>
                <a:spcPts val="0"/>
              </a:spcAft>
              <a:buSzPts val="1700"/>
              <a:buChar char="●"/>
            </a:pPr>
            <a:r>
              <a:rPr b="1" lang="en" sz="1700"/>
              <a:t>diff_texts(): </a:t>
            </a:r>
            <a:r>
              <a:rPr lang="en" sz="1700"/>
              <a:t>Uses “difflib” to generate token-level diffs between translations</a:t>
            </a:r>
            <a:r>
              <a:rPr lang="en" sz="1700"/>
              <a:t>.</a:t>
            </a:r>
            <a:endParaRPr sz="1700"/>
          </a:p>
          <a:p>
            <a:pPr indent="-336550" lvl="0" marL="457200" rtl="0" algn="l">
              <a:spcBef>
                <a:spcPts val="0"/>
              </a:spcBef>
              <a:spcAft>
                <a:spcPts val="0"/>
              </a:spcAft>
              <a:buSzPts val="1700"/>
              <a:buChar char="●"/>
            </a:pPr>
            <a:r>
              <a:rPr b="1" lang="en" sz="1700"/>
              <a:t>extract_text(), extract_pdf(), extract_docx()</a:t>
            </a:r>
            <a:r>
              <a:rPr b="1" lang="en" sz="1700"/>
              <a:t>: </a:t>
            </a:r>
            <a:r>
              <a:rPr lang="en" sz="1700"/>
              <a:t>Extract content from various input formats.</a:t>
            </a:r>
            <a:endParaRPr sz="1700"/>
          </a:p>
        </p:txBody>
      </p:sp>
      <p:sp>
        <p:nvSpPr>
          <p:cNvPr id="153" name="Google Shape;153;p25"/>
          <p:cNvSpPr txBox="1"/>
          <p:nvPr>
            <p:ph idx="4294967295" type="body"/>
          </p:nvPr>
        </p:nvSpPr>
        <p:spPr>
          <a:xfrm>
            <a:off x="778800" y="1302400"/>
            <a:ext cx="75864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t>Purpose: </a:t>
            </a:r>
            <a:r>
              <a:rPr lang="en" sz="1400"/>
              <a:t>Implements the core translation workflow logic, handling multi-chunk processing and text splitting</a:t>
            </a:r>
            <a:r>
              <a:rPr lang="en" sz="1400"/>
              <a:t>.</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p:nvPr/>
        </p:nvSpPr>
        <p:spPr>
          <a:xfrm>
            <a:off x="1730075" y="446225"/>
            <a:ext cx="5356232" cy="861175"/>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patch.py</a:t>
            </a:r>
            <a:br>
              <a:rPr b="1" i="0">
                <a:ln>
                  <a:noFill/>
                </a:ln>
                <a:gradFill>
                  <a:gsLst>
                    <a:gs pos="0">
                      <a:srgbClr val="5FFF72"/>
                    </a:gs>
                    <a:gs pos="100000">
                      <a:srgbClr val="ECFF2F"/>
                    </a:gs>
                  </a:gsLst>
                  <a:lin ang="18900044" scaled="0"/>
                </a:gradFill>
                <a:latin typeface="Roboto"/>
              </a:rPr>
            </a:br>
            <a:r>
              <a:rPr b="1" i="0">
                <a:ln>
                  <a:noFill/>
                </a:ln>
                <a:gradFill>
                  <a:gsLst>
                    <a:gs pos="0">
                      <a:srgbClr val="5FFF72"/>
                    </a:gs>
                    <a:gs pos="100000">
                      <a:srgbClr val="ECFF2F"/>
                    </a:gs>
                  </a:gsLst>
                  <a:lin ang="18900044" scaled="0"/>
                </a:gradFill>
                <a:latin typeface="Roboto"/>
              </a:rPr>
              <a:t>(Model Configuration and API Interactions)</a:t>
            </a:r>
          </a:p>
        </p:txBody>
      </p:sp>
      <p:sp>
        <p:nvSpPr>
          <p:cNvPr id="159" name="Google Shape;159;p26"/>
          <p:cNvSpPr txBox="1"/>
          <p:nvPr>
            <p:ph idx="4294967295" type="body"/>
          </p:nvPr>
        </p:nvSpPr>
        <p:spPr>
          <a:xfrm>
            <a:off x="1218525" y="2116300"/>
            <a:ext cx="6516300" cy="2400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b="1" lang="en" sz="2100"/>
              <a:t>model_load</a:t>
            </a:r>
            <a:r>
              <a:rPr b="1" lang="en" sz="2100"/>
              <a:t>(): </a:t>
            </a:r>
            <a:r>
              <a:rPr lang="en" sz="2100"/>
              <a:t>Sets up the appropriate API client based on the selected model and endpoint</a:t>
            </a:r>
            <a:r>
              <a:rPr lang="en" sz="2100"/>
              <a:t>.</a:t>
            </a:r>
            <a:endParaRPr sz="2100"/>
          </a:p>
          <a:p>
            <a:pPr indent="-361950" lvl="0" marL="457200" rtl="0" algn="l">
              <a:spcBef>
                <a:spcPts val="0"/>
              </a:spcBef>
              <a:spcAft>
                <a:spcPts val="0"/>
              </a:spcAft>
              <a:buSzPts val="2100"/>
              <a:buChar char="●"/>
            </a:pPr>
            <a:r>
              <a:rPr b="1" lang="en" sz="2100"/>
              <a:t>get_completion</a:t>
            </a:r>
            <a:r>
              <a:rPr b="1" lang="en" sz="2100"/>
              <a:t>(): </a:t>
            </a:r>
            <a:r>
              <a:rPr lang="en" sz="2100"/>
              <a:t> Sends requests to the OpenAI API for text generation.</a:t>
            </a:r>
            <a:endParaRPr sz="2100"/>
          </a:p>
          <a:p>
            <a:pPr indent="-361950" lvl="0" marL="457200" rtl="0" algn="l">
              <a:spcBef>
                <a:spcPts val="0"/>
              </a:spcBef>
              <a:spcAft>
                <a:spcPts val="0"/>
              </a:spcAft>
              <a:buSzPts val="2100"/>
              <a:buChar char="●"/>
            </a:pPr>
            <a:r>
              <a:rPr b="1" lang="en" sz="2100"/>
              <a:t>rate_limit</a:t>
            </a:r>
            <a:r>
              <a:rPr b="1" lang="en" sz="2100"/>
              <a:t>(): </a:t>
            </a:r>
            <a:r>
              <a:rPr lang="en" sz="2100"/>
              <a:t>Ensures API requests adhere to rate limits, preventing throttling.</a:t>
            </a:r>
            <a:endParaRPr sz="2100"/>
          </a:p>
        </p:txBody>
      </p:sp>
      <p:sp>
        <p:nvSpPr>
          <p:cNvPr id="160" name="Google Shape;160;p26"/>
          <p:cNvSpPr txBox="1"/>
          <p:nvPr>
            <p:ph idx="4294967295" type="body"/>
          </p:nvPr>
        </p:nvSpPr>
        <p:spPr>
          <a:xfrm>
            <a:off x="1218525" y="1567300"/>
            <a:ext cx="75864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t>Purpose: </a:t>
            </a:r>
            <a:r>
              <a:rPr lang="en" sz="1400"/>
              <a:t>Configures the LLM model and interacts with the OpenAI API.</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p:nvPr/>
        </p:nvSpPr>
        <p:spPr>
          <a:xfrm>
            <a:off x="2780375" y="263575"/>
            <a:ext cx="3236017" cy="887248"/>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utils.py</a:t>
            </a:r>
            <a:br>
              <a:rPr b="1" i="0">
                <a:ln>
                  <a:noFill/>
                </a:ln>
                <a:gradFill>
                  <a:gsLst>
                    <a:gs pos="0">
                      <a:srgbClr val="5FFF72"/>
                    </a:gs>
                    <a:gs pos="100000">
                      <a:srgbClr val="ECFF2F"/>
                    </a:gs>
                  </a:gsLst>
                  <a:lin ang="18900044" scaled="0"/>
                </a:gradFill>
                <a:latin typeface="Roboto"/>
              </a:rPr>
            </a:br>
            <a:r>
              <a:rPr b="1" i="0">
                <a:ln>
                  <a:noFill/>
                </a:ln>
                <a:gradFill>
                  <a:gsLst>
                    <a:gs pos="0">
                      <a:srgbClr val="5FFF72"/>
                    </a:gs>
                    <a:gs pos="100000">
                      <a:srgbClr val="ECFF2F"/>
                    </a:gs>
                  </a:gsLst>
                  <a:lin ang="18900044" scaled="0"/>
                </a:gradFill>
                <a:latin typeface="Roboto"/>
              </a:rPr>
              <a:t>(Translation Utilities)</a:t>
            </a:r>
          </a:p>
        </p:txBody>
      </p:sp>
      <p:sp>
        <p:nvSpPr>
          <p:cNvPr id="166" name="Google Shape;166;p27"/>
          <p:cNvSpPr txBox="1"/>
          <p:nvPr>
            <p:ph idx="4294967295" type="body"/>
          </p:nvPr>
        </p:nvSpPr>
        <p:spPr>
          <a:xfrm>
            <a:off x="778800" y="1516075"/>
            <a:ext cx="6516300" cy="2400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o</a:t>
            </a:r>
            <a:r>
              <a:rPr b="1" lang="en" sz="1500"/>
              <a:t>ne_chunk_initial_translation(</a:t>
            </a:r>
            <a:r>
              <a:rPr b="1" lang="en" sz="1500"/>
              <a:t>): </a:t>
            </a:r>
            <a:r>
              <a:rPr lang="en" sz="1500"/>
              <a:t>Generates the first-pass translation for a single chunk</a:t>
            </a:r>
            <a:r>
              <a:rPr lang="en" sz="1500"/>
              <a:t>.</a:t>
            </a:r>
            <a:endParaRPr sz="1500"/>
          </a:p>
          <a:p>
            <a:pPr indent="-323850" lvl="0" marL="457200" rtl="0" algn="l">
              <a:spcBef>
                <a:spcPts val="0"/>
              </a:spcBef>
              <a:spcAft>
                <a:spcPts val="0"/>
              </a:spcAft>
              <a:buSzPts val="1500"/>
              <a:buChar char="●"/>
            </a:pPr>
            <a:r>
              <a:rPr b="1" lang="en" sz="1500"/>
              <a:t>one_chunk_reflect_on_translation</a:t>
            </a:r>
            <a:r>
              <a:rPr b="1" lang="en" sz="1500"/>
              <a:t>(): </a:t>
            </a:r>
            <a:r>
              <a:rPr lang="en" sz="1500"/>
              <a:t>Generates constructive suggestions for improving the translation</a:t>
            </a:r>
            <a:r>
              <a:rPr lang="en" sz="1500"/>
              <a:t>.</a:t>
            </a:r>
            <a:endParaRPr sz="1500"/>
          </a:p>
          <a:p>
            <a:pPr indent="-323850" lvl="0" marL="457200" rtl="0" algn="l">
              <a:spcBef>
                <a:spcPts val="0"/>
              </a:spcBef>
              <a:spcAft>
                <a:spcPts val="0"/>
              </a:spcAft>
              <a:buSzPts val="1500"/>
              <a:buChar char="●"/>
            </a:pPr>
            <a:r>
              <a:rPr b="1" lang="en" sz="1500"/>
              <a:t>one_chunk_improve_translation()</a:t>
            </a:r>
            <a:r>
              <a:rPr b="1" lang="en" sz="1500"/>
              <a:t>: </a:t>
            </a:r>
            <a:r>
              <a:rPr lang="en" sz="1500"/>
              <a:t>Applies the reflection to refine the translation.</a:t>
            </a:r>
            <a:endParaRPr sz="1500"/>
          </a:p>
          <a:p>
            <a:pPr indent="-323850" lvl="0" marL="457200" rtl="0" algn="l">
              <a:spcBef>
                <a:spcPts val="0"/>
              </a:spcBef>
              <a:spcAft>
                <a:spcPts val="0"/>
              </a:spcAft>
              <a:buSzPts val="1500"/>
              <a:buChar char="●"/>
            </a:pPr>
            <a:r>
              <a:rPr b="1" lang="en" sz="1500"/>
              <a:t>calculate_chunk_size</a:t>
            </a:r>
            <a:r>
              <a:rPr b="1" lang="en" sz="1500"/>
              <a:t>(): </a:t>
            </a:r>
            <a:r>
              <a:rPr lang="en" sz="1500"/>
              <a:t>Dynamically calculates chunk sizes based on token limits.</a:t>
            </a:r>
            <a:endParaRPr sz="1500"/>
          </a:p>
          <a:p>
            <a:pPr indent="-323850" lvl="0" marL="457200" rtl="0" algn="l">
              <a:spcBef>
                <a:spcPts val="0"/>
              </a:spcBef>
              <a:spcAft>
                <a:spcPts val="0"/>
              </a:spcAft>
              <a:buSzPts val="1500"/>
              <a:buChar char="●"/>
            </a:pPr>
            <a:r>
              <a:rPr b="1" lang="en" sz="1500"/>
              <a:t>multichunk_… Functions: </a:t>
            </a:r>
            <a:r>
              <a:rPr lang="en" sz="1500"/>
              <a:t>Extends the single-chunk process to handle multiple chunks iteratively.</a:t>
            </a:r>
            <a:endParaRPr sz="1500"/>
          </a:p>
          <a:p>
            <a:pPr indent="-323850" lvl="0" marL="457200" rtl="0" algn="l">
              <a:spcBef>
                <a:spcPts val="0"/>
              </a:spcBef>
              <a:spcAft>
                <a:spcPts val="0"/>
              </a:spcAft>
              <a:buSzPts val="1500"/>
              <a:buChar char="●"/>
            </a:pPr>
            <a:r>
              <a:rPr b="1" lang="en" sz="1500"/>
              <a:t>get_completion(): </a:t>
            </a:r>
            <a:r>
              <a:rPr lang="en" sz="1500"/>
              <a:t>function forms the backbone of LLM interactions, handling prompts and system messages tailored for translation tasks.</a:t>
            </a:r>
            <a:endParaRPr sz="1500"/>
          </a:p>
        </p:txBody>
      </p:sp>
      <p:sp>
        <p:nvSpPr>
          <p:cNvPr id="167" name="Google Shape;167;p27"/>
          <p:cNvSpPr txBox="1"/>
          <p:nvPr>
            <p:ph idx="4294967295" type="body"/>
          </p:nvPr>
        </p:nvSpPr>
        <p:spPr>
          <a:xfrm>
            <a:off x="778800" y="1195950"/>
            <a:ext cx="75864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400"/>
              <a:t>Purpose: </a:t>
            </a:r>
            <a:r>
              <a:rPr lang="en" sz="1400"/>
              <a:t>Contains helper functions for tokenization, chunking, and detailed LLM interactions.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p:nvPr/>
        </p:nvSpPr>
        <p:spPr>
          <a:xfrm>
            <a:off x="474213" y="315400"/>
            <a:ext cx="8195579" cy="1061975"/>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Key Code Functions</a:t>
            </a:r>
          </a:p>
        </p:txBody>
      </p:sp>
      <p:pic>
        <p:nvPicPr>
          <p:cNvPr id="173" name="Google Shape;173;p28"/>
          <p:cNvPicPr preferRelativeResize="0"/>
          <p:nvPr/>
        </p:nvPicPr>
        <p:blipFill>
          <a:blip r:embed="rId3">
            <a:alphaModFix/>
          </a:blip>
          <a:stretch>
            <a:fillRect/>
          </a:stretch>
        </p:blipFill>
        <p:spPr>
          <a:xfrm>
            <a:off x="474227" y="1693750"/>
            <a:ext cx="2562650" cy="2562650"/>
          </a:xfrm>
          <a:prstGeom prst="rect">
            <a:avLst/>
          </a:prstGeom>
          <a:noFill/>
          <a:ln>
            <a:noFill/>
          </a:ln>
        </p:spPr>
      </p:pic>
      <p:sp>
        <p:nvSpPr>
          <p:cNvPr id="174" name="Google Shape;174;p28"/>
          <p:cNvSpPr txBox="1"/>
          <p:nvPr>
            <p:ph idx="4294967295" type="body"/>
          </p:nvPr>
        </p:nvSpPr>
        <p:spPr>
          <a:xfrm>
            <a:off x="3589725" y="1493675"/>
            <a:ext cx="5341500" cy="31545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b="1" lang="en" sz="1700"/>
              <a:t>The functions “one_chunk_reflect_on_teranslation()” and “one_chunk_improve_translation()” form the core of the reflection-agentic workflow in this translation application. They enable the iterative refinement process by first analyzing the initial translation for improvements and then </a:t>
            </a:r>
            <a:r>
              <a:rPr b="1" lang="en" sz="1700"/>
              <a:t>applying</a:t>
            </a:r>
            <a:r>
              <a:rPr b="1" lang="en" sz="1700"/>
              <a:t> those suggestions to produce a polished final output. Both are located at “utils.py”.</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p:nvPr/>
        </p:nvSpPr>
        <p:spPr>
          <a:xfrm>
            <a:off x="609200" y="351925"/>
            <a:ext cx="7793964" cy="658525"/>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one_chunk_reflect_on_translation()</a:t>
            </a:r>
          </a:p>
        </p:txBody>
      </p:sp>
      <p:sp>
        <p:nvSpPr>
          <p:cNvPr id="180" name="Google Shape;180;p29"/>
          <p:cNvSpPr txBox="1"/>
          <p:nvPr>
            <p:ph idx="4294967295" type="body"/>
          </p:nvPr>
        </p:nvSpPr>
        <p:spPr>
          <a:xfrm>
            <a:off x="236275" y="1148075"/>
            <a:ext cx="4570500" cy="3668700"/>
          </a:xfrm>
          <a:prstGeom prst="rect">
            <a:avLst/>
          </a:prstGeom>
        </p:spPr>
        <p:txBody>
          <a:bodyPr anchorCtr="0" anchor="t" bIns="91425" lIns="91425" spcFirstLastPara="1" rIns="91425" wrap="square" tIns="91425">
            <a:spAutoFit/>
          </a:bodyPr>
          <a:lstStyle/>
          <a:p>
            <a:pPr indent="-285750" lvl="0" marL="457200" rtl="0" algn="l">
              <a:spcBef>
                <a:spcPts val="1200"/>
              </a:spcBef>
              <a:spcAft>
                <a:spcPts val="0"/>
              </a:spcAft>
              <a:buSzPts val="900"/>
              <a:buChar char="●"/>
            </a:pPr>
            <a:r>
              <a:rPr lang="en" sz="900"/>
              <a:t>The one_chunk_reflect_on_translation() function is designed to generate constructive suggestions for improving translations by evaluating the initial translation against the source text. It assesses key aspects such as accuracy, fluency, style, and terminology to ensure a refined and contextually appropriate output. The function begins by setting the system_message to establish the LLM’s role as an expert linguist, which ensures that the model’s focus is directed toward linguistic and stylistic critique.</a:t>
            </a:r>
            <a:endParaRPr sz="900"/>
          </a:p>
          <a:p>
            <a:pPr indent="-285750" lvl="0" marL="457200" rtl="0" algn="l">
              <a:spcBef>
                <a:spcPts val="0"/>
              </a:spcBef>
              <a:spcAft>
                <a:spcPts val="0"/>
              </a:spcAft>
              <a:buSzPts val="900"/>
              <a:buChar char="●"/>
            </a:pPr>
            <a:r>
              <a:rPr lang="en" sz="900"/>
              <a:t>An optional country parameter allows the function to incorporate regional nuances into the translation, adjusting the tone and idiomatic expressions for specific cultural contexts like colloquial Spanish in Mexico. Using the reflection_prompt, the function provides the model with critical elements: the source text (&lt;SOURCE_TEXT&gt;), the initial translation (&lt;TRANSLATION&gt;), and detailed evaluation criteria. These criteria include accuracy (checking for mistranslations, omissions, or additions), fluency (ensuring grammar, syntax, and punctuation align with the target language), style (matching the tone and cultural context), and terminology (ensuring domain-specific consistency and precision).</a:t>
            </a:r>
            <a:endParaRPr sz="900"/>
          </a:p>
          <a:p>
            <a:pPr indent="-285750" lvl="0" marL="457200" rtl="0" algn="l">
              <a:spcBef>
                <a:spcPts val="0"/>
              </a:spcBef>
              <a:spcAft>
                <a:spcPts val="0"/>
              </a:spcAft>
              <a:buSzPts val="900"/>
              <a:buChar char="●"/>
            </a:pPr>
            <a:r>
              <a:rPr lang="en" sz="900"/>
              <a:t>The GPT model then generates a list of specific and actionable suggestions, such as rephrasing sentences, correcting grammatical errors, or refining terminology, which are subsequently used to improve the translation. This function plays a vital role in enhancing the overall quality and cultural relevance of the translation</a:t>
            </a:r>
            <a:r>
              <a:rPr lang="en" sz="900"/>
              <a:t>.</a:t>
            </a:r>
            <a:endParaRPr sz="900"/>
          </a:p>
        </p:txBody>
      </p:sp>
      <p:pic>
        <p:nvPicPr>
          <p:cNvPr id="181" name="Google Shape;181;p29"/>
          <p:cNvPicPr preferRelativeResize="0"/>
          <p:nvPr/>
        </p:nvPicPr>
        <p:blipFill>
          <a:blip r:embed="rId3">
            <a:alphaModFix/>
          </a:blip>
          <a:stretch>
            <a:fillRect/>
          </a:stretch>
        </p:blipFill>
        <p:spPr>
          <a:xfrm>
            <a:off x="4879725" y="2242100"/>
            <a:ext cx="3752750" cy="10915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p:nvPr/>
        </p:nvSpPr>
        <p:spPr>
          <a:xfrm>
            <a:off x="1153438" y="374350"/>
            <a:ext cx="7375035" cy="658525"/>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one_chunk_improve_translation()</a:t>
            </a:r>
          </a:p>
        </p:txBody>
      </p:sp>
      <p:sp>
        <p:nvSpPr>
          <p:cNvPr id="187" name="Google Shape;187;p30"/>
          <p:cNvSpPr txBox="1"/>
          <p:nvPr>
            <p:ph idx="4294967295" type="body"/>
          </p:nvPr>
        </p:nvSpPr>
        <p:spPr>
          <a:xfrm>
            <a:off x="4098975" y="1123750"/>
            <a:ext cx="4645200" cy="2075700"/>
          </a:xfrm>
          <a:prstGeom prst="rect">
            <a:avLst/>
          </a:prstGeom>
        </p:spPr>
        <p:txBody>
          <a:bodyPr anchorCtr="0" anchor="t" bIns="91425" lIns="91425" spcFirstLastPara="1" rIns="91425" wrap="square" tIns="91425">
            <a:noAutofit/>
          </a:bodyPr>
          <a:lstStyle/>
          <a:p>
            <a:pPr indent="-273050" lvl="0" marL="457200" rtl="0" algn="l">
              <a:spcBef>
                <a:spcPts val="1200"/>
              </a:spcBef>
              <a:spcAft>
                <a:spcPts val="0"/>
              </a:spcAft>
              <a:buSzPts val="700"/>
              <a:buChar char="●"/>
            </a:pPr>
            <a:r>
              <a:rPr lang="en" sz="900"/>
              <a:t>The </a:t>
            </a:r>
            <a:r>
              <a:rPr lang="en" sz="900">
                <a:latin typeface="Roboto Mono"/>
                <a:ea typeface="Roboto Mono"/>
                <a:cs typeface="Roboto Mono"/>
                <a:sym typeface="Roboto Mono"/>
              </a:rPr>
              <a:t>one_chunk_improve_translation()</a:t>
            </a:r>
            <a:r>
              <a:rPr lang="en" sz="900"/>
              <a:t> function refines the initial translation by applying the constructive suggestions generated by the </a:t>
            </a:r>
            <a:r>
              <a:rPr lang="en" sz="900">
                <a:latin typeface="Roboto Mono"/>
                <a:ea typeface="Roboto Mono"/>
                <a:cs typeface="Roboto Mono"/>
                <a:sym typeface="Roboto Mono"/>
              </a:rPr>
              <a:t>one_chunk_reflect_on_translation()</a:t>
            </a:r>
            <a:r>
              <a:rPr lang="en" sz="900"/>
              <a:t> function. Its primary purpose is to produce a polished final translation that integrates the reflection's insights while preserving the original meaning of the source text. The function begins by defining the LLM’s role through the </a:t>
            </a:r>
            <a:r>
              <a:rPr lang="en" sz="900">
                <a:latin typeface="Roboto Mono"/>
                <a:ea typeface="Roboto Mono"/>
                <a:cs typeface="Roboto Mono"/>
                <a:sym typeface="Roboto Mono"/>
              </a:rPr>
              <a:t>system_message</a:t>
            </a:r>
            <a:r>
              <a:rPr lang="en" sz="900"/>
              <a:t>, which establishes the model as an editor focused on improving translations based on detailed feedback.</a:t>
            </a:r>
            <a:endParaRPr sz="900"/>
          </a:p>
          <a:p>
            <a:pPr indent="-273050" lvl="0" marL="457200" rtl="0" algn="l">
              <a:spcBef>
                <a:spcPts val="0"/>
              </a:spcBef>
              <a:spcAft>
                <a:spcPts val="0"/>
              </a:spcAft>
              <a:buSzPts val="700"/>
              <a:buChar char="●"/>
            </a:pPr>
            <a:r>
              <a:rPr lang="en" sz="900"/>
              <a:t>The improvement process is guided by an </a:t>
            </a:r>
            <a:r>
              <a:rPr lang="en" sz="900">
                <a:latin typeface="Roboto Mono"/>
                <a:ea typeface="Roboto Mono"/>
                <a:cs typeface="Roboto Mono"/>
                <a:sym typeface="Roboto Mono"/>
              </a:rPr>
              <a:t>improvement_prompt</a:t>
            </a:r>
            <a:r>
              <a:rPr lang="en" sz="900"/>
              <a:t>, which consolidates key elements for refinement. This includes the source text (</a:t>
            </a:r>
            <a:r>
              <a:rPr lang="en" sz="900">
                <a:latin typeface="Roboto Mono"/>
                <a:ea typeface="Roboto Mono"/>
                <a:cs typeface="Roboto Mono"/>
                <a:sym typeface="Roboto Mono"/>
              </a:rPr>
              <a:t>&lt;SOURCE_TEXT&gt;</a:t>
            </a:r>
            <a:r>
              <a:rPr lang="en" sz="900"/>
              <a:t>), the initial translation (</a:t>
            </a:r>
            <a:r>
              <a:rPr lang="en" sz="900">
                <a:latin typeface="Roboto Mono"/>
                <a:ea typeface="Roboto Mono"/>
                <a:cs typeface="Roboto Mono"/>
                <a:sym typeface="Roboto Mono"/>
              </a:rPr>
              <a:t>&lt;TRANSLATION&gt;</a:t>
            </a:r>
            <a:r>
              <a:rPr lang="en" sz="900"/>
              <a:t>), and the expert suggestions (</a:t>
            </a:r>
            <a:r>
              <a:rPr lang="en" sz="900">
                <a:latin typeface="Roboto Mono"/>
                <a:ea typeface="Roboto Mono"/>
                <a:cs typeface="Roboto Mono"/>
                <a:sym typeface="Roboto Mono"/>
              </a:rPr>
              <a:t>&lt;EXPERT_SUGGESTIONS&gt;</a:t>
            </a:r>
            <a:r>
              <a:rPr lang="en" sz="900"/>
              <a:t>). The model is systematically instructed to address specific areas, such as accuracy (correcting mistranslations, omissions, or extraneous information), fluency (improving sentence flow and ensuring adherence to grammar rules), style (aligning the tone and structure with the source text’s intent), terminology (maintaining consistency and using contextually appropriate vocabulary), and any additional errors.</a:t>
            </a:r>
            <a:endParaRPr sz="900"/>
          </a:p>
          <a:p>
            <a:pPr indent="-273050" lvl="0" marL="457200" rtl="0" algn="l">
              <a:spcBef>
                <a:spcPts val="0"/>
              </a:spcBef>
              <a:spcAft>
                <a:spcPts val="0"/>
              </a:spcAft>
              <a:buSzPts val="700"/>
              <a:buChar char="●"/>
            </a:pPr>
            <a:r>
              <a:rPr lang="en" sz="900"/>
              <a:t>The function outputs an improved translation that incorporates the feedback while maintaining fidelity to the original meaning. By methodically applying expert suggestions, this function ensures the final translation achieves higher quality, fluency, and cultural relevance, making it more suitable for its intended audience.</a:t>
            </a:r>
            <a:endParaRPr sz="700"/>
          </a:p>
        </p:txBody>
      </p:sp>
      <p:pic>
        <p:nvPicPr>
          <p:cNvPr id="188" name="Google Shape;188;p30"/>
          <p:cNvPicPr preferRelativeResize="0"/>
          <p:nvPr/>
        </p:nvPicPr>
        <p:blipFill>
          <a:blip r:embed="rId3">
            <a:alphaModFix/>
          </a:blip>
          <a:stretch>
            <a:fillRect/>
          </a:stretch>
        </p:blipFill>
        <p:spPr>
          <a:xfrm>
            <a:off x="225350" y="1671650"/>
            <a:ext cx="3794175" cy="23361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p:nvPr/>
        </p:nvSpPr>
        <p:spPr>
          <a:xfrm>
            <a:off x="2386088" y="329525"/>
            <a:ext cx="4704738" cy="627260"/>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Underlying Algorithm</a:t>
            </a:r>
          </a:p>
        </p:txBody>
      </p:sp>
      <p:sp>
        <p:nvSpPr>
          <p:cNvPr id="194" name="Google Shape;194;p31"/>
          <p:cNvSpPr txBox="1"/>
          <p:nvPr>
            <p:ph idx="4294967295" type="body"/>
          </p:nvPr>
        </p:nvSpPr>
        <p:spPr>
          <a:xfrm>
            <a:off x="445850" y="1078925"/>
            <a:ext cx="8005500" cy="7857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lang="en" sz="1100"/>
              <a:t>Both functions leverage </a:t>
            </a:r>
            <a:r>
              <a:rPr b="1" lang="en" sz="1100"/>
              <a:t>Prompt Engineering</a:t>
            </a:r>
            <a:r>
              <a:rPr lang="en" sz="1100"/>
              <a:t> and the GPT model’s </a:t>
            </a:r>
            <a:r>
              <a:rPr b="1" lang="en" sz="1100"/>
              <a:t>contextual understanding</a:t>
            </a:r>
            <a:r>
              <a:rPr lang="en" sz="1100"/>
              <a:t> to implement a feedback loop</a:t>
            </a:r>
            <a:endParaRPr sz="700"/>
          </a:p>
        </p:txBody>
      </p:sp>
      <p:sp>
        <p:nvSpPr>
          <p:cNvPr id="195" name="Google Shape;195;p31"/>
          <p:cNvSpPr txBox="1"/>
          <p:nvPr/>
        </p:nvSpPr>
        <p:spPr>
          <a:xfrm>
            <a:off x="1541725" y="1864625"/>
            <a:ext cx="5549100" cy="1631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AutoNum type="arabicPeriod"/>
            </a:pPr>
            <a:r>
              <a:rPr b="1" lang="en" sz="1500">
                <a:solidFill>
                  <a:schemeClr val="dk1"/>
                </a:solidFill>
              </a:rPr>
              <a:t>Reflection Phase (one_chunk_reflect_on_translation)</a:t>
            </a:r>
            <a:r>
              <a:rPr lang="en" sz="1500">
                <a:solidFill>
                  <a:schemeClr val="dk1"/>
                </a:solidFill>
              </a:rPr>
              <a:t>:</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Evaluate translation quality based on detailed criteria.</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 sz="1500">
                <a:solidFill>
                  <a:schemeClr val="dk1"/>
                </a:solidFill>
              </a:rPr>
              <a:t>Output structured feedback as a list of suggestions.</a:t>
            </a:r>
            <a:endParaRPr sz="1500">
              <a:solidFill>
                <a:schemeClr val="dk1"/>
              </a:solidFill>
            </a:endParaRPr>
          </a:p>
          <a:p>
            <a:pPr indent="0" lvl="0" marL="0" rtl="0" algn="l">
              <a:spcBef>
                <a:spcPts val="1200"/>
              </a:spcBef>
              <a:spcAft>
                <a:spcPts val="0"/>
              </a:spcAft>
              <a:buNone/>
            </a:pPr>
            <a:r>
              <a:t/>
            </a:r>
            <a:endParaRPr sz="1500">
              <a:solidFill>
                <a:schemeClr val="dk1"/>
              </a:solidFill>
            </a:endParaRPr>
          </a:p>
        </p:txBody>
      </p:sp>
      <p:sp>
        <p:nvSpPr>
          <p:cNvPr id="196" name="Google Shape;196;p31"/>
          <p:cNvSpPr txBox="1"/>
          <p:nvPr/>
        </p:nvSpPr>
        <p:spPr>
          <a:xfrm>
            <a:off x="1709725" y="3088475"/>
            <a:ext cx="5213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2. Improvement Phase (one_chunk_improve_translation):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Incorporate the reflection feedback into the original translation.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Generate an enhanced version that addresses the critique.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p:nvPr/>
        </p:nvSpPr>
        <p:spPr>
          <a:xfrm>
            <a:off x="3504884" y="334763"/>
            <a:ext cx="1440013" cy="525377"/>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Setup</a:t>
            </a:r>
          </a:p>
        </p:txBody>
      </p:sp>
      <p:sp>
        <p:nvSpPr>
          <p:cNvPr id="70" name="Google Shape;70;p14"/>
          <p:cNvSpPr txBox="1"/>
          <p:nvPr>
            <p:ph type="title"/>
          </p:nvPr>
        </p:nvSpPr>
        <p:spPr>
          <a:xfrm>
            <a:off x="331950" y="926900"/>
            <a:ext cx="8480100" cy="525300"/>
          </a:xfrm>
          <a:prstGeom prst="rect">
            <a:avLst/>
          </a:prstGeom>
        </p:spPr>
        <p:txBody>
          <a:bodyPr anchorCtr="0" anchor="t" bIns="91425" lIns="91425" spcFirstLastPara="1" rIns="91425" wrap="square" tIns="91425">
            <a:noAutofit/>
          </a:bodyPr>
          <a:lstStyle/>
          <a:p>
            <a:pPr indent="-327660" lvl="0" marL="457200" rtl="0" algn="just">
              <a:spcBef>
                <a:spcPts val="0"/>
              </a:spcBef>
              <a:spcAft>
                <a:spcPts val="0"/>
              </a:spcAft>
              <a:buClr>
                <a:schemeClr val="lt1"/>
              </a:buClr>
              <a:buSzPts val="1560"/>
              <a:buFont typeface="Roboto Medium"/>
              <a:buChar char="●"/>
            </a:pPr>
            <a:r>
              <a:rPr lang="en" sz="1560">
                <a:solidFill>
                  <a:schemeClr val="lt1"/>
                </a:solidFill>
                <a:latin typeface="Roboto Medium"/>
                <a:ea typeface="Roboto Medium"/>
                <a:cs typeface="Roboto Medium"/>
                <a:sym typeface="Roboto Medium"/>
              </a:rPr>
              <a:t>Download Repo: </a:t>
            </a:r>
            <a:r>
              <a:rPr lang="en" sz="1560" u="sng">
                <a:solidFill>
                  <a:schemeClr val="hlink"/>
                </a:solidFill>
                <a:latin typeface="Roboto Medium"/>
                <a:ea typeface="Roboto Medium"/>
                <a:cs typeface="Roboto Medium"/>
                <a:sym typeface="Roboto Medium"/>
                <a:hlinkClick r:id="rId3"/>
              </a:rPr>
              <a:t>https://github.com/bryanmax9/MachineLearining-translationAgent</a:t>
            </a:r>
            <a:endParaRPr sz="1560">
              <a:solidFill>
                <a:schemeClr val="lt1"/>
              </a:solidFill>
              <a:latin typeface="Roboto Medium"/>
              <a:ea typeface="Roboto Medium"/>
              <a:cs typeface="Roboto Medium"/>
              <a:sym typeface="Roboto Medium"/>
            </a:endParaRPr>
          </a:p>
          <a:p>
            <a:pPr indent="0" lvl="0" marL="457200" rtl="0" algn="just">
              <a:spcBef>
                <a:spcPts val="0"/>
              </a:spcBef>
              <a:spcAft>
                <a:spcPts val="0"/>
              </a:spcAft>
              <a:buNone/>
            </a:pPr>
            <a:r>
              <a:t/>
            </a:r>
            <a:endParaRPr sz="1560">
              <a:solidFill>
                <a:schemeClr val="lt1"/>
              </a:solidFill>
              <a:latin typeface="Roboto Medium"/>
              <a:ea typeface="Roboto Medium"/>
              <a:cs typeface="Roboto Medium"/>
              <a:sym typeface="Roboto Medium"/>
            </a:endParaRPr>
          </a:p>
        </p:txBody>
      </p:sp>
      <p:sp>
        <p:nvSpPr>
          <p:cNvPr id="71" name="Google Shape;71;p14"/>
          <p:cNvSpPr txBox="1"/>
          <p:nvPr>
            <p:ph type="title"/>
          </p:nvPr>
        </p:nvSpPr>
        <p:spPr>
          <a:xfrm>
            <a:off x="331950" y="1330600"/>
            <a:ext cx="8480100" cy="525300"/>
          </a:xfrm>
          <a:prstGeom prst="rect">
            <a:avLst/>
          </a:prstGeom>
        </p:spPr>
        <p:txBody>
          <a:bodyPr anchorCtr="0" anchor="t" bIns="91425" lIns="91425" spcFirstLastPara="1" rIns="91425" wrap="square" tIns="91425">
            <a:noAutofit/>
          </a:bodyPr>
          <a:lstStyle/>
          <a:p>
            <a:pPr indent="-327660" lvl="0" marL="457200" rtl="0" algn="just">
              <a:spcBef>
                <a:spcPts val="0"/>
              </a:spcBef>
              <a:spcAft>
                <a:spcPts val="0"/>
              </a:spcAft>
              <a:buClr>
                <a:schemeClr val="lt1"/>
              </a:buClr>
              <a:buSzPts val="1560"/>
              <a:buFont typeface="Roboto Medium"/>
              <a:buChar char="●"/>
            </a:pPr>
            <a:r>
              <a:rPr lang="en" sz="1560">
                <a:solidFill>
                  <a:schemeClr val="lt1"/>
                </a:solidFill>
                <a:latin typeface="Roboto Medium"/>
                <a:ea typeface="Roboto Medium"/>
                <a:cs typeface="Roboto Medium"/>
                <a:sym typeface="Roboto Medium"/>
              </a:rPr>
              <a:t>Open the project and use this command `cd .\translation-agent-main\`.</a:t>
            </a:r>
            <a:r>
              <a:rPr lang="en" sz="1560">
                <a:solidFill>
                  <a:schemeClr val="lt1"/>
                </a:solidFill>
                <a:latin typeface="Roboto Medium"/>
                <a:ea typeface="Roboto Medium"/>
                <a:cs typeface="Roboto Medium"/>
                <a:sym typeface="Roboto Medium"/>
              </a:rPr>
              <a:t>Download</a:t>
            </a:r>
            <a:r>
              <a:rPr lang="en" sz="1560">
                <a:solidFill>
                  <a:schemeClr val="lt1"/>
                </a:solidFill>
                <a:latin typeface="Roboto Medium"/>
                <a:ea typeface="Roboto Medium"/>
                <a:cs typeface="Roboto Medium"/>
                <a:sym typeface="Roboto Medium"/>
              </a:rPr>
              <a:t> modules with `pip install -r requirements.txt`.Move to app `cd .\app\`.Start application with comma</a:t>
            </a:r>
            <a:r>
              <a:rPr lang="en" sz="1560">
                <a:solidFill>
                  <a:schemeClr val="lt1"/>
                </a:solidFill>
                <a:latin typeface="Roboto Medium"/>
                <a:ea typeface="Roboto Medium"/>
                <a:cs typeface="Roboto Medium"/>
                <a:sym typeface="Roboto Medium"/>
              </a:rPr>
              <a:t>nd `python app.py</a:t>
            </a:r>
            <a:r>
              <a:rPr lang="en" sz="1560">
                <a:solidFill>
                  <a:schemeClr val="lt1"/>
                </a:solidFill>
                <a:latin typeface="Roboto Medium"/>
                <a:ea typeface="Roboto Medium"/>
                <a:cs typeface="Roboto Medium"/>
                <a:sym typeface="Roboto Medium"/>
              </a:rPr>
              <a:t>`:</a:t>
            </a:r>
            <a:endParaRPr sz="1560">
              <a:solidFill>
                <a:schemeClr val="lt1"/>
              </a:solidFill>
              <a:latin typeface="Roboto Medium"/>
              <a:ea typeface="Roboto Medium"/>
              <a:cs typeface="Roboto Medium"/>
              <a:sym typeface="Roboto Medium"/>
            </a:endParaRPr>
          </a:p>
          <a:p>
            <a:pPr indent="0" lvl="0" marL="457200" rtl="0" algn="just">
              <a:spcBef>
                <a:spcPts val="0"/>
              </a:spcBef>
              <a:spcAft>
                <a:spcPts val="0"/>
              </a:spcAft>
              <a:buNone/>
            </a:pPr>
            <a:r>
              <a:t/>
            </a:r>
            <a:endParaRPr sz="1560">
              <a:solidFill>
                <a:schemeClr val="lt1"/>
              </a:solidFill>
              <a:latin typeface="Roboto Medium"/>
              <a:ea typeface="Roboto Medium"/>
              <a:cs typeface="Roboto Medium"/>
              <a:sym typeface="Roboto Medium"/>
            </a:endParaRPr>
          </a:p>
        </p:txBody>
      </p:sp>
      <p:pic>
        <p:nvPicPr>
          <p:cNvPr id="72" name="Google Shape;72;p14"/>
          <p:cNvPicPr preferRelativeResize="0"/>
          <p:nvPr/>
        </p:nvPicPr>
        <p:blipFill>
          <a:blip r:embed="rId4">
            <a:alphaModFix/>
          </a:blip>
          <a:stretch>
            <a:fillRect/>
          </a:stretch>
        </p:blipFill>
        <p:spPr>
          <a:xfrm>
            <a:off x="3921875" y="2032625"/>
            <a:ext cx="4706299" cy="2982801"/>
          </a:xfrm>
          <a:prstGeom prst="rect">
            <a:avLst/>
          </a:prstGeom>
          <a:noFill/>
          <a:ln>
            <a:noFill/>
          </a:ln>
        </p:spPr>
      </p:pic>
      <p:sp>
        <p:nvSpPr>
          <p:cNvPr id="73" name="Google Shape;73;p14"/>
          <p:cNvSpPr txBox="1"/>
          <p:nvPr>
            <p:ph type="title"/>
          </p:nvPr>
        </p:nvSpPr>
        <p:spPr>
          <a:xfrm>
            <a:off x="677941" y="3124575"/>
            <a:ext cx="2132100" cy="52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60">
                <a:solidFill>
                  <a:schemeClr val="lt1"/>
                </a:solidFill>
                <a:latin typeface="Roboto Medium"/>
                <a:ea typeface="Roboto Medium"/>
                <a:cs typeface="Roboto Medium"/>
                <a:sym typeface="Roboto Medium"/>
              </a:rPr>
              <a:t>Click the terminal url</a:t>
            </a:r>
            <a:endParaRPr sz="1560">
              <a:solidFill>
                <a:schemeClr val="lt1"/>
              </a:solidFill>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a:off x="3148088" y="374325"/>
            <a:ext cx="2455857" cy="495034"/>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Conclusion</a:t>
            </a:r>
          </a:p>
        </p:txBody>
      </p:sp>
      <p:sp>
        <p:nvSpPr>
          <p:cNvPr id="202" name="Google Shape;202;p32"/>
          <p:cNvSpPr txBox="1"/>
          <p:nvPr/>
        </p:nvSpPr>
        <p:spPr>
          <a:xfrm>
            <a:off x="368450" y="1586900"/>
            <a:ext cx="4676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The use of </a:t>
            </a:r>
            <a:r>
              <a:rPr lang="en" sz="1500">
                <a:solidFill>
                  <a:schemeClr val="lt1"/>
                </a:solidFill>
                <a:latin typeface="Roboto Mono"/>
                <a:ea typeface="Roboto Mono"/>
                <a:cs typeface="Roboto Mono"/>
                <a:sym typeface="Roboto Mono"/>
              </a:rPr>
              <a:t>one_chunk_reflect_on_translation()</a:t>
            </a:r>
            <a:r>
              <a:rPr lang="en" sz="1500">
                <a:solidFill>
                  <a:schemeClr val="lt1"/>
                </a:solidFill>
              </a:rPr>
              <a:t> and </a:t>
            </a:r>
            <a:r>
              <a:rPr lang="en" sz="1500">
                <a:solidFill>
                  <a:schemeClr val="lt1"/>
                </a:solidFill>
                <a:latin typeface="Roboto Mono"/>
                <a:ea typeface="Roboto Mono"/>
                <a:cs typeface="Roboto Mono"/>
                <a:sym typeface="Roboto Mono"/>
              </a:rPr>
              <a:t>one_chunk_improve_translation()</a:t>
            </a:r>
            <a:r>
              <a:rPr lang="en" sz="1500">
                <a:solidFill>
                  <a:schemeClr val="lt1"/>
                </a:solidFill>
              </a:rPr>
              <a:t> showcases the </a:t>
            </a:r>
            <a:r>
              <a:rPr b="1" lang="en" sz="1500">
                <a:solidFill>
                  <a:schemeClr val="lt1"/>
                </a:solidFill>
              </a:rPr>
              <a:t>power of iterative refinement</a:t>
            </a:r>
            <a:r>
              <a:rPr lang="en" sz="1500">
                <a:solidFill>
                  <a:schemeClr val="lt1"/>
                </a:solidFill>
              </a:rPr>
              <a:t> in machine translation. While the functions rely heavily on GPT’s capabilities, their structured prompts and feedback-driven design emulate a professional translation process, delivering outputs that balance linguistic accuracy with contextual and stylistic nuances.</a:t>
            </a:r>
            <a:endParaRPr sz="1800">
              <a:solidFill>
                <a:schemeClr val="lt1"/>
              </a:solidFill>
            </a:endParaRPr>
          </a:p>
        </p:txBody>
      </p:sp>
      <p:pic>
        <p:nvPicPr>
          <p:cNvPr id="203" name="Google Shape;203;p32"/>
          <p:cNvPicPr preferRelativeResize="0"/>
          <p:nvPr/>
        </p:nvPicPr>
        <p:blipFill>
          <a:blip r:embed="rId3">
            <a:alphaModFix/>
          </a:blip>
          <a:stretch>
            <a:fillRect/>
          </a:stretch>
        </p:blipFill>
        <p:spPr>
          <a:xfrm>
            <a:off x="5094275" y="1216334"/>
            <a:ext cx="3794349" cy="37943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568550" y="267475"/>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End of</a:t>
            </a:r>
            <a:br>
              <a:rPr lang="en"/>
            </a:br>
            <a:r>
              <a:rPr lang="en"/>
              <a:t>Presentation</a:t>
            </a:r>
            <a:endParaRPr/>
          </a:p>
        </p:txBody>
      </p:sp>
      <p:pic>
        <p:nvPicPr>
          <p:cNvPr id="209" name="Google Shape;209;p33"/>
          <p:cNvPicPr preferRelativeResize="0"/>
          <p:nvPr/>
        </p:nvPicPr>
        <p:blipFill>
          <a:blip r:embed="rId3">
            <a:alphaModFix/>
          </a:blip>
          <a:stretch>
            <a:fillRect/>
          </a:stretch>
        </p:blipFill>
        <p:spPr>
          <a:xfrm>
            <a:off x="4635750" y="968063"/>
            <a:ext cx="2868125" cy="2868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404375" y="110075"/>
            <a:ext cx="7962975" cy="641999"/>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Translating English to Spanish</a:t>
            </a:r>
          </a:p>
        </p:txBody>
      </p:sp>
      <p:pic>
        <p:nvPicPr>
          <p:cNvPr id="79" name="Google Shape;79;p15"/>
          <p:cNvPicPr preferRelativeResize="0"/>
          <p:nvPr/>
        </p:nvPicPr>
        <p:blipFill>
          <a:blip r:embed="rId3">
            <a:alphaModFix/>
          </a:blip>
          <a:stretch>
            <a:fillRect/>
          </a:stretch>
        </p:blipFill>
        <p:spPr>
          <a:xfrm>
            <a:off x="364568" y="859075"/>
            <a:ext cx="8042583" cy="4284425"/>
          </a:xfrm>
          <a:prstGeom prst="rect">
            <a:avLst/>
          </a:prstGeom>
          <a:noFill/>
          <a:ln>
            <a:noFill/>
          </a:ln>
        </p:spPr>
      </p:pic>
      <p:pic>
        <p:nvPicPr>
          <p:cNvPr id="80" name="Google Shape;80;p15"/>
          <p:cNvPicPr preferRelativeResize="0"/>
          <p:nvPr/>
        </p:nvPicPr>
        <p:blipFill>
          <a:blip r:embed="rId4">
            <a:alphaModFix/>
          </a:blip>
          <a:stretch>
            <a:fillRect/>
          </a:stretch>
        </p:blipFill>
        <p:spPr>
          <a:xfrm>
            <a:off x="7369525" y="3369025"/>
            <a:ext cx="1774475" cy="1774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p:nvPr/>
        </p:nvSpPr>
        <p:spPr>
          <a:xfrm>
            <a:off x="1635484" y="93900"/>
            <a:ext cx="5873038" cy="437814"/>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What is the Difference?</a:t>
            </a:r>
          </a:p>
        </p:txBody>
      </p:sp>
      <p:sp>
        <p:nvSpPr>
          <p:cNvPr id="86" name="Google Shape;86;p16"/>
          <p:cNvSpPr txBox="1"/>
          <p:nvPr>
            <p:ph type="title"/>
          </p:nvPr>
        </p:nvSpPr>
        <p:spPr>
          <a:xfrm>
            <a:off x="97275" y="1656475"/>
            <a:ext cx="2992500" cy="218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60">
                <a:solidFill>
                  <a:schemeClr val="lt1"/>
                </a:solidFill>
                <a:latin typeface="Roboto Medium"/>
                <a:ea typeface="Roboto Medium"/>
                <a:cs typeface="Roboto Medium"/>
                <a:sym typeface="Roboto Medium"/>
              </a:rPr>
              <a:t>As you can see, the translation agent provides more </a:t>
            </a:r>
            <a:r>
              <a:rPr lang="en" sz="1560">
                <a:solidFill>
                  <a:schemeClr val="lt1"/>
                </a:solidFill>
                <a:latin typeface="Roboto Medium"/>
                <a:ea typeface="Roboto Medium"/>
                <a:cs typeface="Roboto Medium"/>
                <a:sym typeface="Roboto Medium"/>
              </a:rPr>
              <a:t>poetically</a:t>
            </a:r>
            <a:r>
              <a:rPr lang="en" sz="1560">
                <a:solidFill>
                  <a:schemeClr val="lt1"/>
                </a:solidFill>
                <a:latin typeface="Roboto Medium"/>
                <a:ea typeface="Roboto Medium"/>
                <a:cs typeface="Roboto Medium"/>
                <a:sym typeface="Roboto Medium"/>
              </a:rPr>
              <a:t> accurate and contextually aligned result </a:t>
            </a:r>
            <a:r>
              <a:rPr lang="en" sz="1560">
                <a:solidFill>
                  <a:schemeClr val="lt1"/>
                </a:solidFill>
                <a:latin typeface="Roboto Medium"/>
                <a:ea typeface="Roboto Medium"/>
                <a:cs typeface="Roboto Medium"/>
                <a:sym typeface="Roboto Medium"/>
              </a:rPr>
              <a:t>compared</a:t>
            </a:r>
            <a:r>
              <a:rPr lang="en" sz="1560">
                <a:solidFill>
                  <a:schemeClr val="lt1"/>
                </a:solidFill>
                <a:latin typeface="Roboto Medium"/>
                <a:ea typeface="Roboto Medium"/>
                <a:cs typeface="Roboto Medium"/>
                <a:sym typeface="Roboto Medium"/>
              </a:rPr>
              <a:t> to Google Translate which can sometimes sound more literal and less refined for artistic text like </a:t>
            </a:r>
            <a:r>
              <a:rPr lang="en" sz="1560">
                <a:solidFill>
                  <a:schemeClr val="lt1"/>
                </a:solidFill>
                <a:latin typeface="Roboto Medium"/>
                <a:ea typeface="Roboto Medium"/>
                <a:cs typeface="Roboto Medium"/>
                <a:sym typeface="Roboto Medium"/>
              </a:rPr>
              <a:t>song lyrics</a:t>
            </a:r>
            <a:r>
              <a:rPr lang="en" sz="1560">
                <a:solidFill>
                  <a:schemeClr val="lt1"/>
                </a:solidFill>
                <a:latin typeface="Roboto Medium"/>
                <a:ea typeface="Roboto Medium"/>
                <a:cs typeface="Roboto Medium"/>
                <a:sym typeface="Roboto Medium"/>
              </a:rPr>
              <a:t>.</a:t>
            </a:r>
            <a:endParaRPr sz="1560">
              <a:solidFill>
                <a:schemeClr val="lt1"/>
              </a:solidFill>
              <a:latin typeface="Roboto Medium"/>
              <a:ea typeface="Roboto Medium"/>
              <a:cs typeface="Roboto Medium"/>
              <a:sym typeface="Roboto Medium"/>
            </a:endParaRPr>
          </a:p>
        </p:txBody>
      </p:sp>
      <p:pic>
        <p:nvPicPr>
          <p:cNvPr id="87" name="Google Shape;87;p16"/>
          <p:cNvPicPr preferRelativeResize="0"/>
          <p:nvPr/>
        </p:nvPicPr>
        <p:blipFill>
          <a:blip r:embed="rId3">
            <a:alphaModFix/>
          </a:blip>
          <a:stretch>
            <a:fillRect/>
          </a:stretch>
        </p:blipFill>
        <p:spPr>
          <a:xfrm>
            <a:off x="3174850" y="791975"/>
            <a:ext cx="5740699" cy="1618050"/>
          </a:xfrm>
          <a:prstGeom prst="rect">
            <a:avLst/>
          </a:prstGeom>
          <a:noFill/>
          <a:ln>
            <a:noFill/>
          </a:ln>
        </p:spPr>
      </p:pic>
      <p:pic>
        <p:nvPicPr>
          <p:cNvPr id="88" name="Google Shape;88;p16"/>
          <p:cNvPicPr preferRelativeResize="0"/>
          <p:nvPr/>
        </p:nvPicPr>
        <p:blipFill>
          <a:blip r:embed="rId4">
            <a:alphaModFix/>
          </a:blip>
          <a:stretch>
            <a:fillRect/>
          </a:stretch>
        </p:blipFill>
        <p:spPr>
          <a:xfrm>
            <a:off x="3607025" y="2504972"/>
            <a:ext cx="4653602" cy="24496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707938" y="136225"/>
            <a:ext cx="7962975" cy="641999"/>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Translating Spanish to English</a:t>
            </a:r>
          </a:p>
        </p:txBody>
      </p:sp>
      <p:pic>
        <p:nvPicPr>
          <p:cNvPr id="94" name="Google Shape;94;p17"/>
          <p:cNvPicPr preferRelativeResize="0"/>
          <p:nvPr/>
        </p:nvPicPr>
        <p:blipFill>
          <a:blip r:embed="rId3">
            <a:alphaModFix/>
          </a:blip>
          <a:stretch>
            <a:fillRect/>
          </a:stretch>
        </p:blipFill>
        <p:spPr>
          <a:xfrm>
            <a:off x="830113" y="778224"/>
            <a:ext cx="7718630" cy="4021376"/>
          </a:xfrm>
          <a:prstGeom prst="rect">
            <a:avLst/>
          </a:prstGeom>
          <a:noFill/>
          <a:ln>
            <a:noFill/>
          </a:ln>
        </p:spPr>
      </p:pic>
      <p:pic>
        <p:nvPicPr>
          <p:cNvPr id="95" name="Google Shape;95;p17"/>
          <p:cNvPicPr preferRelativeResize="0"/>
          <p:nvPr/>
        </p:nvPicPr>
        <p:blipFill>
          <a:blip r:embed="rId4">
            <a:alphaModFix/>
          </a:blip>
          <a:stretch>
            <a:fillRect/>
          </a:stretch>
        </p:blipFill>
        <p:spPr>
          <a:xfrm>
            <a:off x="7410575" y="3410075"/>
            <a:ext cx="1733425" cy="173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p:nvPr/>
        </p:nvSpPr>
        <p:spPr>
          <a:xfrm>
            <a:off x="1752909" y="93900"/>
            <a:ext cx="5873038" cy="437814"/>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What is the Difference?</a:t>
            </a:r>
          </a:p>
        </p:txBody>
      </p:sp>
      <p:sp>
        <p:nvSpPr>
          <p:cNvPr id="101" name="Google Shape;101;p18"/>
          <p:cNvSpPr txBox="1"/>
          <p:nvPr>
            <p:ph type="title"/>
          </p:nvPr>
        </p:nvSpPr>
        <p:spPr>
          <a:xfrm>
            <a:off x="358225" y="1360075"/>
            <a:ext cx="2992500" cy="2188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60">
                <a:solidFill>
                  <a:schemeClr val="lt1"/>
                </a:solidFill>
                <a:latin typeface="Roboto Medium"/>
                <a:ea typeface="Roboto Medium"/>
                <a:cs typeface="Roboto Medium"/>
                <a:sym typeface="Roboto Medium"/>
              </a:rPr>
              <a:t>The translation tool performs better by preserving the lyrical tone and emotional depth of the original text, as seen in phrases like "shattered moon" versus Google Translate's "broken moon." It maintains fluency and poetic expression, making it more suited for creative content.</a:t>
            </a:r>
            <a:endParaRPr sz="1560">
              <a:solidFill>
                <a:schemeClr val="lt1"/>
              </a:solidFill>
              <a:latin typeface="Roboto Medium"/>
              <a:ea typeface="Roboto Medium"/>
              <a:cs typeface="Roboto Medium"/>
              <a:sym typeface="Roboto Medium"/>
            </a:endParaRPr>
          </a:p>
        </p:txBody>
      </p:sp>
      <p:pic>
        <p:nvPicPr>
          <p:cNvPr id="102" name="Google Shape;102;p18"/>
          <p:cNvPicPr preferRelativeResize="0"/>
          <p:nvPr/>
        </p:nvPicPr>
        <p:blipFill>
          <a:blip r:embed="rId3">
            <a:alphaModFix/>
          </a:blip>
          <a:stretch>
            <a:fillRect/>
          </a:stretch>
        </p:blipFill>
        <p:spPr>
          <a:xfrm>
            <a:off x="4096813" y="777600"/>
            <a:ext cx="4638124" cy="2107549"/>
          </a:xfrm>
          <a:prstGeom prst="rect">
            <a:avLst/>
          </a:prstGeom>
          <a:noFill/>
          <a:ln>
            <a:noFill/>
          </a:ln>
        </p:spPr>
      </p:pic>
      <p:pic>
        <p:nvPicPr>
          <p:cNvPr id="103" name="Google Shape;103;p18"/>
          <p:cNvPicPr preferRelativeResize="0"/>
          <p:nvPr/>
        </p:nvPicPr>
        <p:blipFill>
          <a:blip r:embed="rId4">
            <a:alphaModFix/>
          </a:blip>
          <a:stretch>
            <a:fillRect/>
          </a:stretch>
        </p:blipFill>
        <p:spPr>
          <a:xfrm>
            <a:off x="4794875" y="3026625"/>
            <a:ext cx="3085449" cy="1794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p:nvPr/>
        </p:nvSpPr>
        <p:spPr>
          <a:xfrm>
            <a:off x="276650" y="2790150"/>
            <a:ext cx="2653200" cy="1909800"/>
          </a:xfrm>
          <a:prstGeom prst="roundRect">
            <a:avLst>
              <a:gd fmla="val 16667" name="adj"/>
            </a:avLst>
          </a:prstGeom>
          <a:gradFill>
            <a:gsLst>
              <a:gs pos="0">
                <a:srgbClr val="61D736"/>
              </a:gs>
              <a:gs pos="100000">
                <a:srgbClr val="02A1FF"/>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Medium"/>
                <a:ea typeface="Roboto Medium"/>
                <a:cs typeface="Roboto Medium"/>
                <a:sym typeface="Roboto Medium"/>
              </a:rPr>
              <a:t>Preserves the artistic and emotional essence of the original lyrics, capturing both the tone and depth of the source language.</a:t>
            </a:r>
            <a:endParaRPr>
              <a:solidFill>
                <a:schemeClr val="lt1"/>
              </a:solidFill>
              <a:latin typeface="Roboto Medium"/>
              <a:ea typeface="Roboto Medium"/>
              <a:cs typeface="Roboto Medium"/>
              <a:sym typeface="Roboto Medium"/>
            </a:endParaRPr>
          </a:p>
        </p:txBody>
      </p:sp>
      <p:sp>
        <p:nvSpPr>
          <p:cNvPr id="109" name="Google Shape;109;p19"/>
          <p:cNvSpPr/>
          <p:nvPr/>
        </p:nvSpPr>
        <p:spPr>
          <a:xfrm>
            <a:off x="3149863" y="2790150"/>
            <a:ext cx="2534100" cy="1909800"/>
          </a:xfrm>
          <a:prstGeom prst="roundRect">
            <a:avLst>
              <a:gd fmla="val 16667" name="adj"/>
            </a:avLst>
          </a:prstGeom>
          <a:gradFill>
            <a:gsLst>
              <a:gs pos="0">
                <a:srgbClr val="FF1ED2"/>
              </a:gs>
              <a:gs pos="100000">
                <a:srgbClr val="FEF10D"/>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Demonstrates greater nuance, capturing subtle expressions like 'lo más profundo' (the deepest feelings) instead of the literal 'en sus hue</a:t>
            </a:r>
            <a:r>
              <a:rPr lang="en">
                <a:solidFill>
                  <a:schemeClr val="lt1"/>
                </a:solidFill>
                <a:latin typeface="Roboto Medium"/>
                <a:ea typeface="Roboto Medium"/>
                <a:cs typeface="Roboto Medium"/>
                <a:sym typeface="Roboto Medium"/>
              </a:rPr>
              <a:t>s</a:t>
            </a:r>
            <a:r>
              <a:rPr lang="en">
                <a:solidFill>
                  <a:schemeClr val="lt1"/>
                </a:solidFill>
                <a:latin typeface="Roboto Medium"/>
                <a:ea typeface="Roboto Medium"/>
                <a:cs typeface="Roboto Medium"/>
                <a:sym typeface="Roboto Medium"/>
              </a:rPr>
              <a:t>os' (in her bones), as seen in Google Translate.</a:t>
            </a:r>
            <a:endParaRPr>
              <a:solidFill>
                <a:schemeClr val="lt1"/>
              </a:solidFill>
              <a:latin typeface="Roboto Medium"/>
              <a:ea typeface="Roboto Medium"/>
              <a:cs typeface="Roboto Medium"/>
              <a:sym typeface="Roboto Medium"/>
            </a:endParaRPr>
          </a:p>
        </p:txBody>
      </p:sp>
      <p:sp>
        <p:nvSpPr>
          <p:cNvPr id="110" name="Google Shape;110;p19"/>
          <p:cNvSpPr/>
          <p:nvPr/>
        </p:nvSpPr>
        <p:spPr>
          <a:xfrm>
            <a:off x="5904000" y="2812950"/>
            <a:ext cx="2967900" cy="1864200"/>
          </a:xfrm>
          <a:prstGeom prst="roundRect">
            <a:avLst>
              <a:gd fmla="val 16667" name="adj"/>
            </a:avLst>
          </a:prstGeom>
          <a:gradFill>
            <a:gsLst>
              <a:gs pos="0">
                <a:srgbClr val="55BEF0"/>
              </a:gs>
              <a:gs pos="100000">
                <a:srgbClr val="5856D6"/>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Better aligns with the natural flow and stylistic expression of lyrics in Spanish.</a:t>
            </a:r>
            <a:endParaRPr sz="1800">
              <a:solidFill>
                <a:schemeClr val="lt1"/>
              </a:solidFill>
              <a:latin typeface="Roboto Medium"/>
              <a:ea typeface="Roboto Medium"/>
              <a:cs typeface="Roboto Medium"/>
              <a:sym typeface="Roboto Medium"/>
            </a:endParaRPr>
          </a:p>
        </p:txBody>
      </p:sp>
      <p:sp>
        <p:nvSpPr>
          <p:cNvPr id="111" name="Google Shape;111;p19"/>
          <p:cNvSpPr/>
          <p:nvPr/>
        </p:nvSpPr>
        <p:spPr>
          <a:xfrm>
            <a:off x="276653" y="1444240"/>
            <a:ext cx="8467746" cy="1024425"/>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Translation Agent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p:nvPr/>
        </p:nvSpPr>
        <p:spPr>
          <a:xfrm>
            <a:off x="985153" y="282965"/>
            <a:ext cx="7173679" cy="823390"/>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Code Workflow</a:t>
            </a:r>
          </a:p>
        </p:txBody>
      </p:sp>
      <p:sp>
        <p:nvSpPr>
          <p:cNvPr id="117" name="Google Shape;117;p20"/>
          <p:cNvSpPr txBox="1"/>
          <p:nvPr>
            <p:ph idx="4294967295" type="body"/>
          </p:nvPr>
        </p:nvSpPr>
        <p:spPr>
          <a:xfrm>
            <a:off x="262275" y="1510850"/>
            <a:ext cx="5271300" cy="330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The application translates text in three stages:</a:t>
            </a:r>
            <a:endParaRPr b="1"/>
          </a:p>
          <a:p>
            <a:pPr indent="-342900" lvl="0" marL="457200" rtl="0" algn="l">
              <a:spcBef>
                <a:spcPts val="0"/>
              </a:spcBef>
              <a:spcAft>
                <a:spcPts val="0"/>
              </a:spcAft>
              <a:buSzPts val="1800"/>
              <a:buChar char="-"/>
            </a:pPr>
            <a:r>
              <a:rPr b="1" lang="en"/>
              <a:t>Initial </a:t>
            </a:r>
            <a:r>
              <a:rPr b="1" lang="en"/>
              <a:t>Translation</a:t>
            </a:r>
            <a:r>
              <a:rPr b="1" lang="en"/>
              <a:t>: </a:t>
            </a:r>
            <a:r>
              <a:rPr lang="en"/>
              <a:t>Produces the first-pass translation using an LLM.</a:t>
            </a:r>
            <a:endParaRPr/>
          </a:p>
          <a:p>
            <a:pPr indent="-342900" lvl="0" marL="457200" rtl="0" algn="l">
              <a:spcBef>
                <a:spcPts val="0"/>
              </a:spcBef>
              <a:spcAft>
                <a:spcPts val="0"/>
              </a:spcAft>
              <a:buSzPts val="1800"/>
              <a:buChar char="-"/>
            </a:pPr>
            <a:r>
              <a:rPr b="1" lang="en"/>
              <a:t>Reflection: </a:t>
            </a:r>
            <a:r>
              <a:rPr lang="en"/>
              <a:t>Reflects on the initial translation to identify areas for improvement.</a:t>
            </a:r>
            <a:endParaRPr/>
          </a:p>
          <a:p>
            <a:pPr indent="-342900" lvl="0" marL="457200" rtl="0" algn="l">
              <a:spcBef>
                <a:spcPts val="0"/>
              </a:spcBef>
              <a:spcAft>
                <a:spcPts val="0"/>
              </a:spcAft>
              <a:buSzPts val="1800"/>
              <a:buChar char="-"/>
            </a:pPr>
            <a:r>
              <a:rPr b="1" lang="en"/>
              <a:t>Improved Translation: </a:t>
            </a:r>
            <a:r>
              <a:rPr lang="en"/>
              <a:t>Applies the reflection insights to refine the translation.</a:t>
            </a:r>
            <a:endParaRPr/>
          </a:p>
        </p:txBody>
      </p:sp>
      <p:pic>
        <p:nvPicPr>
          <p:cNvPr id="118" name="Google Shape;118;p20"/>
          <p:cNvPicPr preferRelativeResize="0"/>
          <p:nvPr/>
        </p:nvPicPr>
        <p:blipFill>
          <a:blip r:embed="rId3">
            <a:alphaModFix/>
          </a:blip>
          <a:stretch>
            <a:fillRect/>
          </a:stretch>
        </p:blipFill>
        <p:spPr>
          <a:xfrm>
            <a:off x="5533575" y="1284855"/>
            <a:ext cx="3305624" cy="3305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p:nvPr/>
        </p:nvSpPr>
        <p:spPr>
          <a:xfrm>
            <a:off x="818135" y="139423"/>
            <a:ext cx="7507724" cy="802600"/>
          </a:xfrm>
          <a:prstGeom prst="rect">
            <a:avLst/>
          </a:prstGeom>
        </p:spPr>
        <p:txBody>
          <a:bodyPr>
            <a:prstTxWarp prst="textPlain"/>
          </a:bodyPr>
          <a:lstStyle/>
          <a:p>
            <a:pPr lvl="0" algn="ctr"/>
            <a:r>
              <a:rPr b="1" i="0">
                <a:ln>
                  <a:noFill/>
                </a:ln>
                <a:gradFill>
                  <a:gsLst>
                    <a:gs pos="0">
                      <a:srgbClr val="5FFF72"/>
                    </a:gs>
                    <a:gs pos="100000">
                      <a:srgbClr val="ECFF2F"/>
                    </a:gs>
                  </a:gsLst>
                  <a:lin ang="18900044" scaled="0"/>
                </a:gradFill>
                <a:latin typeface="Roboto"/>
              </a:rPr>
              <a:t>Chunk Management</a:t>
            </a:r>
          </a:p>
        </p:txBody>
      </p:sp>
      <p:sp>
        <p:nvSpPr>
          <p:cNvPr id="124" name="Google Shape;124;p21"/>
          <p:cNvSpPr txBox="1"/>
          <p:nvPr>
            <p:ph idx="4294967295" type="body"/>
          </p:nvPr>
        </p:nvSpPr>
        <p:spPr>
          <a:xfrm>
            <a:off x="166700" y="1510850"/>
            <a:ext cx="3783900" cy="33066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b="1" lang="en" sz="1100"/>
              <a:t>The app, “utils.py”, it dynamically splits the source text into </a:t>
            </a:r>
            <a:r>
              <a:rPr b="1" lang="en" sz="1100"/>
              <a:t>chunks</a:t>
            </a:r>
            <a:r>
              <a:rPr b="1" lang="en" sz="1100"/>
              <a:t> if it </a:t>
            </a:r>
            <a:r>
              <a:rPr b="1" lang="en" sz="1100"/>
              <a:t>exceeds</a:t>
            </a:r>
            <a:r>
              <a:rPr b="1" lang="en" sz="1100"/>
              <a:t> a token limit (MAX_TOKENS_PER_CHUNK) to handle larger inputs efficiently.</a:t>
            </a:r>
            <a:endParaRPr b="1" sz="1100"/>
          </a:p>
          <a:p>
            <a:pPr indent="-298450" lvl="0" marL="457200" rtl="0" algn="l">
              <a:spcBef>
                <a:spcPts val="0"/>
              </a:spcBef>
              <a:spcAft>
                <a:spcPts val="0"/>
              </a:spcAft>
              <a:buSzPts val="1100"/>
              <a:buChar char="●"/>
            </a:pPr>
            <a:r>
              <a:rPr b="1" lang="en" sz="1100"/>
              <a:t>It processes each chunk individually and then combines them into the final translation.</a:t>
            </a:r>
            <a:endParaRPr b="1" sz="1100"/>
          </a:p>
        </p:txBody>
      </p:sp>
      <p:pic>
        <p:nvPicPr>
          <p:cNvPr id="125" name="Google Shape;125;p21"/>
          <p:cNvPicPr preferRelativeResize="0"/>
          <p:nvPr/>
        </p:nvPicPr>
        <p:blipFill rotWithShape="1">
          <a:blip r:embed="rId3">
            <a:alphaModFix/>
          </a:blip>
          <a:srcRect b="39708" l="0" r="18153" t="43423"/>
          <a:stretch/>
        </p:blipFill>
        <p:spPr>
          <a:xfrm>
            <a:off x="166700" y="3251550"/>
            <a:ext cx="3783899" cy="646676"/>
          </a:xfrm>
          <a:prstGeom prst="rect">
            <a:avLst/>
          </a:prstGeom>
          <a:noFill/>
          <a:ln>
            <a:noFill/>
          </a:ln>
        </p:spPr>
      </p:pic>
      <p:pic>
        <p:nvPicPr>
          <p:cNvPr id="126" name="Google Shape;126;p21"/>
          <p:cNvPicPr preferRelativeResize="0"/>
          <p:nvPr/>
        </p:nvPicPr>
        <p:blipFill rotWithShape="1">
          <a:blip r:embed="rId4">
            <a:alphaModFix/>
          </a:blip>
          <a:srcRect b="0" l="0" r="12899" t="0"/>
          <a:stretch/>
        </p:blipFill>
        <p:spPr>
          <a:xfrm>
            <a:off x="4046175" y="1510850"/>
            <a:ext cx="4866877" cy="3541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FF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